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6" r:id="rId2"/>
    <p:sldId id="258" r:id="rId3"/>
    <p:sldId id="259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5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8" r:id="rId29"/>
    <p:sldId id="307" r:id="rId30"/>
    <p:sldId id="309" r:id="rId31"/>
    <p:sldId id="310" r:id="rId32"/>
    <p:sldId id="311" r:id="rId33"/>
    <p:sldId id="312" r:id="rId34"/>
    <p:sldId id="313" r:id="rId35"/>
    <p:sldId id="315" r:id="rId36"/>
    <p:sldId id="314" r:id="rId37"/>
    <p:sldId id="282" r:id="rId3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21F4-68A2-4A21-A72F-BFC239F86AE9}" type="datetimeFigureOut">
              <a:rPr lang="sk-SK" smtClean="0"/>
              <a:t>28.6.2022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652F6-55D8-4EE5-844A-2C7A7CCFA3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211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55616-8711-3281-81E4-03B72A47D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0AA97D-DDAB-AEEC-E98A-A658D7AC2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E2F362-6C22-9934-9FA4-EBEB753F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FA16-3D1B-4B41-AB7F-187973CF3795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E671107-87F3-767D-6381-FB0A6679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7D39B0-2D11-B107-C183-6A045519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6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365CB-A33B-04C6-D03E-09811923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CA5DE89-E350-6D04-6CD7-34BAC0D89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33E7508-269A-264C-20FB-F1E2CBBD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50C0-D000-48B1-B30B-0DD78BB0EC54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FBAAB4-F803-1515-662C-6825D313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4707FDE-D0B4-04CF-A3AE-9B33F0DD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9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075A0B4-94D7-45AC-B69A-5BC08913C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A347023-1153-A31C-6742-8A56F072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9243B3-5869-8526-F493-F9D7F128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597-1DA0-453B-A973-875C96D296C3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470CCB-FFAF-5F0C-0282-41F4C688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6861C1B-15F9-E4A0-0524-6B4C3CEC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12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14D91-9107-05EF-E8C8-C6002717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597352-9258-6247-1189-DF018D692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7859EE-515C-1670-9C5D-2D66D5E0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DC51-F6CB-4D69-81DD-4C79829708A0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38D34D-8BFC-B36C-BA16-89E2C937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FE5C1C-4B19-28F2-639D-8070CCDF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08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00F27-1B00-ACBE-2857-B4C5AC5C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239C70-C9A4-B4D3-CCF2-37C44D5AA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DBA156-F725-C741-C4E6-C2E0E763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89F-7B19-49A2-9465-1C58F510C81F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D5F24E-37EB-5A34-D6A6-63236CEB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75A4113-9128-B4A2-6E50-C4A9573F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339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4A497-078C-785F-4282-3544EA80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6FC472-3EE3-B93B-36DF-D4990530B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E6F0772-9A10-523D-3753-DD005E0D1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700961-1ABD-37F7-D790-F5C655D1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2994-1263-49C4-895F-23920311D4C0}" type="datetime1">
              <a:rPr lang="sk-SK" smtClean="0"/>
              <a:t>28.6.2022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3984E02-0B23-9F9C-52E3-525021FC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104DE76-24FF-6A45-C076-7DCC0164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37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439EE-777B-4E37-894B-30207FF2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8A3201-6246-DE39-ADDF-3EC5D9ABC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9EA00B8-1143-8DA9-1D50-419B85B7A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5129AE-6DF9-860D-1E4F-92F723241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CA2524C-89AC-7510-476F-8809D1DB4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503065A-4710-E34F-4C74-C2CA2FB0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DBEC-2207-43F5-9690-DF4424973ADA}" type="datetime1">
              <a:rPr lang="sk-SK" smtClean="0"/>
              <a:t>28.6.2022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43BC860-5679-66D5-12CB-22A2037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103BADA-8556-EEF1-6D91-C2885C21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34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64963-2F46-782F-E9E7-F2220D86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4002A52-4FEE-8C2E-6A6C-4F96E6C1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9605-1E2B-412F-9A8F-92EA20CE4ECA}" type="datetime1">
              <a:rPr lang="sk-SK" smtClean="0"/>
              <a:t>28.6.2022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D8E0A95-0584-3E8E-780B-C4EE0CC7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CE9FFF9-EBB4-B512-7050-A7559CBA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491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8EB0FD1-D348-251D-566C-1E0422B6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B755-62C9-4E98-B2D5-90F455257D37}" type="datetime1">
              <a:rPr lang="sk-SK" smtClean="0"/>
              <a:t>28.6.2022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D528901-0DCB-33B8-ABE3-C5F55D318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66C4587-5B1C-61A4-EDCF-DBEF5A06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3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C8534-2B40-6BD1-354C-8192C56F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3F635C-FF91-A45F-178B-56D07F14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400A24-D640-91DA-1F0E-309BD3CA8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F9ECD2A-09F1-CE82-848F-9028749F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CCBC-394F-4603-9492-E7E154EF5B03}" type="datetime1">
              <a:rPr lang="sk-SK" smtClean="0"/>
              <a:t>28.6.2022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02B105B-38D0-FADC-5C0F-B390971C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F03825A-D570-DF36-2485-21C77665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85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9D014-DA99-C702-B02C-C0D262E9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01C627C-8846-2276-2313-D36253DA8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9362A1-5894-8581-10AA-DF3EF6359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B3927BA-9932-B62D-CF1B-9633BA70C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9F26B-1D6F-4384-A994-DE3B07F356C6}" type="datetime1">
              <a:rPr lang="sk-SK" smtClean="0"/>
              <a:t>28.6.2022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D0E7768-A6C2-E582-DA2F-1DB86D52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08A78AA-04A2-307A-B029-1A02646F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8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67427D3-B7F7-C67C-527F-E8158E99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9372E3-FAE5-5CE1-50B0-D8C9F806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047AB11-22A8-26C1-C6A4-1E4C1C180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A0B3-6A95-4177-BE71-03758CB3BBBD}" type="datetime1">
              <a:rPr lang="sk-SK" smtClean="0"/>
              <a:t>28.6.2022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703F388-761F-90BA-06A9-808CE2E10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D47C8E-82A7-0FA1-E8F6-A70ECF799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5810-D61F-4F4C-96B3-FE5BF674D32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104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vo.gov.sk/legislativametodika-dohlad/zodpovedne-verejne-obstaravanie/materialy-na-stiahnutie-5d5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vo.gov.sk/informacny-servis/zoznam-elektronickych-prostriedkov/zoznam-zapisanych-elektronickych-prostriedkov-673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vo.gov.sk/legislativametodika-dohlad/zodpovedne-verejne-obstaravanie/materialy-na-stiahnutie-5d5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309579"/>
            <a:ext cx="9144000" cy="1498040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Smernica o verejnom obstarávaní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105275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sk-SK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r>
              <a:rPr lang="sk-SK" sz="3600" dirty="0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Ing. Ivana </a:t>
            </a:r>
            <a:r>
              <a:rPr lang="sk-SK" sz="3600" dirty="0" err="1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Hodošiová</a:t>
            </a:r>
            <a:endParaRPr lang="sk-SK" sz="3600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endParaRPr lang="sk-SK" dirty="0"/>
          </a:p>
          <a:p>
            <a:r>
              <a:rPr lang="sk-SK" dirty="0"/>
              <a:t>Škola obstarávania, </a:t>
            </a:r>
            <a:r>
              <a:rPr lang="sk-SK" dirty="0" err="1"/>
              <a:t>webinár</a:t>
            </a:r>
            <a:r>
              <a:rPr lang="sk-SK" dirty="0"/>
              <a:t>, 29.06.2022</a:t>
            </a:r>
          </a:p>
          <a:p>
            <a:r>
              <a:rPr lang="sk-SK" b="1" dirty="0">
                <a:solidFill>
                  <a:srgbClr val="3E97EF"/>
                </a:solidFill>
              </a:rPr>
              <a:t>info@skolaobstaravania.sk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</a:t>
            </a:fld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7D569FF4-1257-07D0-42ED-AABDC6D4E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857" y="281268"/>
            <a:ext cx="4114285" cy="149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Stanovenie PHZ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 je a kedy nie je potrebné PHZ stanoviť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Možnosti stanovenia PHZ </a:t>
            </a:r>
          </a:p>
          <a:p>
            <a:pPr marL="890588" indent="-44132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minulé plnenia, </a:t>
            </a:r>
          </a:p>
          <a:p>
            <a:pPr marL="890588" indent="-44132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základe rozpočtu, </a:t>
            </a:r>
          </a:p>
          <a:p>
            <a:pPr marL="890588" indent="-44132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prieskum cien, </a:t>
            </a:r>
          </a:p>
          <a:p>
            <a:pPr marL="890588" indent="-44132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oslovenie potenciálnych dodávateľov, </a:t>
            </a:r>
          </a:p>
          <a:p>
            <a:pPr marL="890588" indent="-44132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iné spôsoby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Vždy bez DPH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644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Finančné limity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11</a:t>
            </a:fld>
            <a:endParaRPr lang="sk-SK"/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72005387-8745-5AB0-EAD2-2E39F30EF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029772"/>
              </p:ext>
            </p:extLst>
          </p:nvPr>
        </p:nvGraphicFramePr>
        <p:xfrm>
          <a:off x="1630936" y="1988228"/>
          <a:ext cx="8930128" cy="4346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3952">
                  <a:extLst>
                    <a:ext uri="{9D8B030D-6E8A-4147-A177-3AD203B41FA5}">
                      <a16:colId xmlns:a16="http://schemas.microsoft.com/office/drawing/2014/main" val="3927062783"/>
                    </a:ext>
                  </a:extLst>
                </a:gridCol>
                <a:gridCol w="1679114">
                  <a:extLst>
                    <a:ext uri="{9D8B030D-6E8A-4147-A177-3AD203B41FA5}">
                      <a16:colId xmlns:a16="http://schemas.microsoft.com/office/drawing/2014/main" val="370312523"/>
                    </a:ext>
                  </a:extLst>
                </a:gridCol>
                <a:gridCol w="1979920">
                  <a:extLst>
                    <a:ext uri="{9D8B030D-6E8A-4147-A177-3AD203B41FA5}">
                      <a16:colId xmlns:a16="http://schemas.microsoft.com/office/drawing/2014/main" val="454370012"/>
                    </a:ext>
                  </a:extLst>
                </a:gridCol>
                <a:gridCol w="1979920">
                  <a:extLst>
                    <a:ext uri="{9D8B030D-6E8A-4147-A177-3AD203B41FA5}">
                      <a16:colId xmlns:a16="http://schemas.microsoft.com/office/drawing/2014/main" val="97275318"/>
                    </a:ext>
                  </a:extLst>
                </a:gridCol>
                <a:gridCol w="1447222">
                  <a:extLst>
                    <a:ext uri="{9D8B030D-6E8A-4147-A177-3AD203B41FA5}">
                      <a16:colId xmlns:a16="http://schemas.microsoft.com/office/drawing/2014/main" val="1894631415"/>
                    </a:ext>
                  </a:extLst>
                </a:gridCol>
              </a:tblGrid>
              <a:tr h="426659">
                <a:tc rowSpan="2"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Skupina výdavkov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 dirty="0">
                          <a:effectLst/>
                        </a:rPr>
                        <a:t>Predpokladaná hodnota zákazky (EUR, bez DPH) a druh zákazky</a:t>
                      </a:r>
                      <a:endParaRPr lang="en-SK" sz="16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34309"/>
                  </a:ext>
                </a:extLst>
              </a:tr>
              <a:tr h="882553">
                <a:tc v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 dirty="0">
                          <a:effectLst/>
                        </a:rPr>
                        <a:t>Zákazka malého významu</a:t>
                      </a:r>
                      <a:endParaRPr lang="en-SK" sz="16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Zákazka s nízkou hodnotu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Podlimitná </a:t>
                      </a:r>
                      <a:br>
                        <a:rPr lang="sk-SK" sz="1600">
                          <a:effectLst/>
                        </a:rPr>
                      </a:br>
                      <a:r>
                        <a:rPr lang="sk-SK" sz="1600">
                          <a:effectLst/>
                        </a:rPr>
                        <a:t>zákazka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Nadlimitná zákazka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5894760"/>
                  </a:ext>
                </a:extLst>
              </a:tr>
              <a:tr h="426659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Tovary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&lt; 10 000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10 000 &lt; 180 000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180 000 &lt; 215 000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215 000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9818438"/>
                  </a:ext>
                </a:extLst>
              </a:tr>
              <a:tr h="426659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Služby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&lt; 10 000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10 000 &lt; 180 000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180 000 &lt; 215 000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215 000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2718247"/>
                  </a:ext>
                </a:extLst>
              </a:tr>
              <a:tr h="882553"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 dirty="0">
                          <a:effectLst/>
                        </a:rPr>
                        <a:t>Služby v prílohe 1 ZVO</a:t>
                      </a:r>
                      <a:endParaRPr lang="en-SK" sz="16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&lt; 10 000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10 000 &lt; 400 000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400 000 &lt; 750 000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750 000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2148352"/>
                  </a:ext>
                </a:extLst>
              </a:tr>
              <a:tr h="426659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Potraviny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&lt; 10 000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10 000 &lt; 215 000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-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>
                          <a:effectLst/>
                        </a:rPr>
                        <a:t>≥ 215 000</a:t>
                      </a:r>
                      <a:endParaRPr lang="en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966732"/>
                  </a:ext>
                </a:extLst>
              </a:tr>
              <a:tr h="874789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Stavebné práce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&lt; 10 000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600">
                          <a:effectLst/>
                        </a:rPr>
                        <a:t>≥ 10 000 &lt; 300 000</a:t>
                      </a:r>
                      <a:endParaRPr lang="en-SK" sz="16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>
                          <a:effectLst/>
                        </a:rPr>
                        <a:t>≥ 300 000 &lt; 5 382 000</a:t>
                      </a:r>
                      <a:endParaRPr lang="en-SK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600" dirty="0">
                          <a:effectLst/>
                        </a:rPr>
                        <a:t>≥ 5 382 000</a:t>
                      </a:r>
                      <a:endParaRPr lang="en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235938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16C83A2-7DBE-0B54-3D53-09C27032F79D}"/>
              </a:ext>
            </a:extLst>
          </p:cNvPr>
          <p:cNvSpPr txBox="1"/>
          <p:nvPr/>
        </p:nvSpPr>
        <p:spPr>
          <a:xfrm>
            <a:off x="1222210" y="1618896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268409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Výnimky zo ZVO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Vymenovať zásadné pre organizáciu, odkaz na ZVO</a:t>
            </a: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Vypracovať zdôvodnenie o uplatnení výnimky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postupovať pri nákupoch, ktorých sa ZVO netýka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uplatniť princíp hospodárnosti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Konflikt záujmov pri tomto type zákaziek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26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Príležitostné spoločné VO a in-</a:t>
            </a:r>
            <a:r>
              <a:rPr lang="sk-SK" sz="4000" b="1" dirty="0" err="1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house</a:t>
            </a:r>
            <a:endParaRPr lang="sk-SK" sz="4000" b="1" dirty="0">
              <a:solidFill>
                <a:srgbClr val="3E97E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 sa v organizácii uskutoční spoločné 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ho bude realizovať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Definovanie zodpovedností</a:t>
            </a: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Ktoré organizácie napĺňajú znaky in-</a:t>
            </a:r>
            <a:r>
              <a:rPr lang="sk-SK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house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postupovať pri využití in-</a:t>
            </a:r>
            <a:r>
              <a:rPr lang="sk-SK" sz="24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house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uplatniť princíp hospodárnosti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81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Prípravné trhové konzultácie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 sa v organizácii uskutočnia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Pravidlá výberu hospodárskych subjektov, ak sa uplatnia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vedie PTK, kto a ako zostaví team</a:t>
            </a: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Zverejňovanie – ako sa zrealizuje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Aké opatrenia prijať, aby nevznikol konflikt záujmov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996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Konflikt záujmov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Definícia zo ZVO (</a:t>
            </a:r>
            <a:r>
              <a:rPr lang="en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§ 23)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Koho sa v organizácii týka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Detailný popis konfliktu záujmov (napr. Podľa Jednotnej príručky)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Prísnejší postup, ak sa zvolí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predchádzať konfliktu záujmov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 odstrániť konflikt záujmov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368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Rozdelenie zákazky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Definícia, čo je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dovolené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resp. povinné rozdelenie zákazky na časti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Definícia, čo je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nedovolené rozdelenie zákazky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</a:t>
            </a:r>
            <a:r>
              <a:rPr lang="en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§ 28)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Stanovenie, kedy sa pri dovolenom rozdelení uskutoční jedna súťaž a kedy viacero súťaží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6609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Environmentálne a sociálne hľadiská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Odkaz na </a:t>
            </a:r>
            <a:r>
              <a:rPr lang="en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§ 2 a § 10 ZVO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 relevantné, stanoviť, kto a ako určí zákazky, kde sa uplatní povinné sociálne a/alebo povinné environmentálne hľadisko 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Spôsoby uplatnenia týchto hľadísk</a:t>
            </a:r>
          </a:p>
          <a:p>
            <a:pPr marL="457200" indent="-457200" algn="l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 relevantné, odkazy na metodiku:  </a:t>
            </a:r>
            <a:b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2"/>
              </a:rPr>
              <a:t>https://www.uvo.gov.sk/legislativametodika-dohlad/zodpovedne-verejne-obstaravanie/materialy-na-stiahnutie-5d5.html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01614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nadlimitných a podlimitných zákaziek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bude obstarávať (interný zamestnanec, externá osoba, garant)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Povinnosť použitia elektronickej platformy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Aký elektronický systém sa použije, kým EP ešte nie je zriadená</a:t>
            </a:r>
          </a:p>
          <a:p>
            <a:pPr marL="457200" indent="-457200" algn="l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Aktuálny zoznam: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2"/>
              </a:rPr>
              <a:t>https://www.uvo.gov.sk/informacny-servis/zoznam-elektronickych-prostriedkov/zoznam-zapisanych-elektronickych-prostriedkov-673.html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Revízne postupy – kedy je možné ich uplatniť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Interný orgán kontroly – ako postupuje, časové limity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0727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19</a:t>
            </a:fld>
            <a:endParaRPr lang="sk-SK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FF64AE5-1E6C-6619-47B9-0207A1E29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802449"/>
              </p:ext>
            </p:extLst>
          </p:nvPr>
        </p:nvGraphicFramePr>
        <p:xfrm>
          <a:off x="1642532" y="2388481"/>
          <a:ext cx="8906935" cy="3185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89">
                  <a:extLst>
                    <a:ext uri="{9D8B030D-6E8A-4147-A177-3AD203B41FA5}">
                      <a16:colId xmlns:a16="http://schemas.microsoft.com/office/drawing/2014/main" val="4088998475"/>
                    </a:ext>
                  </a:extLst>
                </a:gridCol>
                <a:gridCol w="3044823">
                  <a:extLst>
                    <a:ext uri="{9D8B030D-6E8A-4147-A177-3AD203B41FA5}">
                      <a16:colId xmlns:a16="http://schemas.microsoft.com/office/drawing/2014/main" val="142643424"/>
                    </a:ext>
                  </a:extLst>
                </a:gridCol>
                <a:gridCol w="3044823">
                  <a:extLst>
                    <a:ext uri="{9D8B030D-6E8A-4147-A177-3AD203B41FA5}">
                      <a16:colId xmlns:a16="http://schemas.microsoft.com/office/drawing/2014/main" val="2087953983"/>
                    </a:ext>
                  </a:extLst>
                </a:gridCol>
              </a:tblGrid>
              <a:tr h="661995">
                <a:tc rowSpan="2"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Skupina výdavkov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 dirty="0">
                          <a:effectLst/>
                        </a:rPr>
                        <a:t>Predpokladaná hodnota zákazky (EUR, bez DPH) a spôsob obstarávania</a:t>
                      </a:r>
                      <a:endParaRPr lang="en-SK" sz="18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64093"/>
                  </a:ext>
                </a:extLst>
              </a:tr>
              <a:tr h="1074223">
                <a:tc vMerge="1">
                  <a:txBody>
                    <a:bodyPr/>
                    <a:lstStyle/>
                    <a:p>
                      <a:endParaRPr lang="en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 dirty="0">
                          <a:effectLst/>
                        </a:rPr>
                        <a:t>Oslovením vybraných subjektov cez elektronickú platformu alebo priamym zadaním</a:t>
                      </a:r>
                      <a:endParaRPr lang="en-SK" sz="18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 dirty="0">
                          <a:effectLst/>
                        </a:rPr>
                        <a:t>Zverejnením zákazky vo Vestníku VO a realizácia cez elektronickú platformu</a:t>
                      </a:r>
                      <a:endParaRPr lang="en-SK" sz="1800" dirty="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7627706"/>
                  </a:ext>
                </a:extLst>
              </a:tr>
              <a:tr h="320054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Tovary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&lt; 70 000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800" dirty="0">
                          <a:effectLst/>
                        </a:rPr>
                        <a:t>≥ 70 000 &lt; 180 000</a:t>
                      </a:r>
                      <a:endParaRPr lang="en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37771467"/>
                  </a:ext>
                </a:extLst>
              </a:tr>
              <a:tr h="320054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Služby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&lt; 70 000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800" dirty="0">
                          <a:effectLst/>
                        </a:rPr>
                        <a:t>≥ 70 000&lt; 180 000 </a:t>
                      </a:r>
                      <a:endParaRPr lang="en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0812592"/>
                  </a:ext>
                </a:extLst>
              </a:tr>
              <a:tr h="320054"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800">
                          <a:effectLst/>
                        </a:rPr>
                        <a:t>Služby v prílohe 1 ZVO*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&lt; 260 000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800" dirty="0">
                          <a:effectLst/>
                        </a:rPr>
                        <a:t>≥ 260 000&lt; 400 000</a:t>
                      </a:r>
                      <a:endParaRPr lang="en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8116871"/>
                  </a:ext>
                </a:extLst>
              </a:tr>
              <a:tr h="320054"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Stavebné práce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26098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349885" algn="l"/>
                        </a:tabLst>
                      </a:pPr>
                      <a:r>
                        <a:rPr lang="sk-SK" sz="1800">
                          <a:effectLst/>
                        </a:rPr>
                        <a:t>&lt; 180 000</a:t>
                      </a:r>
                      <a:endParaRPr lang="en-SK" sz="1800">
                        <a:effectLst/>
                        <a:latin typeface="Special#Default Metrics Font"/>
                        <a:ea typeface="Special#Default Metrics Font"/>
                        <a:cs typeface="Special#Default Metrics Fon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800" dirty="0">
                          <a:effectLst/>
                        </a:rPr>
                        <a:t>≥ 180 000 &lt; 300 000</a:t>
                      </a:r>
                      <a:endParaRPr lang="en-SK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79068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B91AC76-CBA6-4221-1CEA-6A7EC84D2459}"/>
              </a:ext>
            </a:extLst>
          </p:cNvPr>
          <p:cNvSpPr txBox="1"/>
          <p:nvPr/>
        </p:nvSpPr>
        <p:spPr>
          <a:xfrm>
            <a:off x="1345500" y="1861344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</p:spTree>
    <p:extLst>
      <p:ext uri="{BB962C8B-B14F-4D97-AF65-F5344CB8AC3E}">
        <p14:creationId xmlns:p14="http://schemas.microsoft.com/office/powerpoint/2010/main" val="63460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775" y="727208"/>
            <a:ext cx="9144000" cy="686804"/>
          </a:xfrm>
        </p:spPr>
        <p:txBody>
          <a:bodyPr>
            <a:normAutofit/>
          </a:bodyPr>
          <a:lstStyle/>
          <a:p>
            <a:r>
              <a:rPr lang="en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Prečo je smernica potrebná?</a:t>
            </a:r>
            <a:endParaRPr lang="sk-SK" sz="4000" b="1" dirty="0">
              <a:solidFill>
                <a:srgbClr val="3E97E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24510"/>
            <a:ext cx="9144000" cy="4321342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Zákon č. 343/2015 Z.z. o verejnom obstarávaní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Ako obstarať nákupy do 10 tis. EUR, keď o nich ZVO nehovorí a ako preukázať hospodárnosť?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Ako obstarať zákazky s nízkou hodnotou?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Zverejňovať výzvy na predkladanie ponúk?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Osloviť jedného alebo viacerých dodávateľov?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Ako obstarávať v prípade havárie, či živelnej pohromy?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Kto je v organizácii za čo zodpovedný?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V akom formáte uchovávať dokumentáciu z VO?</a:t>
            </a:r>
          </a:p>
          <a:p>
            <a:pPr marL="342900" indent="-3429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dirty="0">
                <a:latin typeface="Open Sans" pitchFamily="2" charset="0"/>
                <a:ea typeface="Open Sans" pitchFamily="2" charset="0"/>
                <a:cs typeface="Open Sans" pitchFamily="2" charset="0"/>
              </a:rPr>
              <a:t>Ako budú v našom mene obstarávať odborní garanti?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85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Podrobný postup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(krok za krokom) pre jednotlivé postupy:</a:t>
            </a:r>
          </a:p>
          <a:p>
            <a:pPr marL="808038" indent="-35877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dirty="0"/>
              <a:t>Priamym zadaním</a:t>
            </a:r>
          </a:p>
          <a:p>
            <a:pPr marL="808038" indent="-35877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dirty="0"/>
              <a:t>Oslovením vybraných subjektov cez elektronickú platformu</a:t>
            </a:r>
          </a:p>
          <a:p>
            <a:pPr marL="808038" indent="-358775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dirty="0"/>
              <a:t>Zverejnením zákazky vo Vestníku VO a realizácia cez elektronickú platformu</a:t>
            </a:r>
            <a:endParaRPr lang="en-SK" dirty="0">
              <a:latin typeface="Special#Default Metrics Font"/>
              <a:ea typeface="Special#Default Metrics Font"/>
              <a:cs typeface="Special#Default Metrics Font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Courier New" panose="02070309020205020404" pitchFamily="49" charset="0"/>
              <a:buChar char="o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Aký </a:t>
            </a: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elektronický prostriedok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resp. ich kombinácia sa použije, kým EP ešte nie je zriadená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Revízne postupy – kedy je možné ich uplatniť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Interný orgán kontroly – ako postupuje, časové limity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72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21</a:t>
            </a:fld>
            <a:endParaRPr lang="sk-S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04140A-9228-2A2B-B788-1EE8B50753B8}"/>
              </a:ext>
            </a:extLst>
          </p:cNvPr>
          <p:cNvSpPr txBox="1"/>
          <p:nvPr/>
        </p:nvSpPr>
        <p:spPr>
          <a:xfrm>
            <a:off x="1345500" y="1861344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2681140" y="1927696"/>
            <a:ext cx="7789203" cy="424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err="1"/>
              <a:t>Priame</a:t>
            </a:r>
            <a:r>
              <a:rPr lang="en-GB" b="1" dirty="0"/>
              <a:t> </a:t>
            </a:r>
            <a:r>
              <a:rPr lang="en-GB" b="1" dirty="0" err="1"/>
              <a:t>zadanie</a:t>
            </a:r>
            <a:r>
              <a:rPr lang="en-GB" b="1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Iba</a:t>
            </a:r>
            <a:r>
              <a:rPr lang="en-GB" dirty="0"/>
              <a:t> v </a:t>
            </a:r>
            <a:r>
              <a:rPr lang="en-GB" dirty="0" err="1"/>
              <a:t>riadne</a:t>
            </a:r>
            <a:r>
              <a:rPr lang="en-GB" dirty="0"/>
              <a:t> </a:t>
            </a:r>
            <a:r>
              <a:rPr lang="en-GB" dirty="0" err="1"/>
              <a:t>odôvodnených</a:t>
            </a:r>
            <a:r>
              <a:rPr lang="en-GB" dirty="0"/>
              <a:t> </a:t>
            </a:r>
            <a:r>
              <a:rPr lang="en-GB" dirty="0" err="1"/>
              <a:t>prípadoch</a:t>
            </a:r>
            <a:r>
              <a:rPr lang="en-GB" dirty="0"/>
              <a:t>, </a:t>
            </a:r>
            <a:r>
              <a:rPr lang="en-GB" dirty="0" err="1"/>
              <a:t>vždy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byť</a:t>
            </a:r>
            <a:r>
              <a:rPr lang="en-GB" dirty="0"/>
              <a:t> </a:t>
            </a:r>
            <a:r>
              <a:rPr lang="en-GB" dirty="0" err="1"/>
              <a:t>dodržaný</a:t>
            </a:r>
            <a:r>
              <a:rPr lang="en-GB" dirty="0"/>
              <a:t> </a:t>
            </a:r>
            <a:r>
              <a:rPr lang="en-GB" dirty="0" err="1"/>
              <a:t>princíp</a:t>
            </a:r>
            <a:r>
              <a:rPr lang="en-GB" dirty="0"/>
              <a:t> </a:t>
            </a:r>
            <a:r>
              <a:rPr lang="en-GB" dirty="0" err="1"/>
              <a:t>hospodárnosti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Definovať</a:t>
            </a:r>
            <a:r>
              <a:rPr lang="en-GB" dirty="0"/>
              <a:t>, pre </a:t>
            </a:r>
            <a:r>
              <a:rPr lang="en-GB" dirty="0" err="1"/>
              <a:t>ktoré</a:t>
            </a:r>
            <a:r>
              <a:rPr lang="en-GB" dirty="0"/>
              <a:t> T, S, SP </a:t>
            </a:r>
            <a:r>
              <a:rPr lang="en-GB" dirty="0" err="1"/>
              <a:t>možno</a:t>
            </a:r>
            <a:r>
              <a:rPr lang="en-GB" dirty="0"/>
              <a:t> </a:t>
            </a:r>
            <a:r>
              <a:rPr lang="en-GB" dirty="0" err="1"/>
              <a:t>priame</a:t>
            </a:r>
            <a:r>
              <a:rPr lang="en-GB" dirty="0"/>
              <a:t> </a:t>
            </a:r>
            <a:r>
              <a:rPr lang="en-GB" dirty="0" err="1"/>
              <a:t>zadanie</a:t>
            </a:r>
            <a:r>
              <a:rPr lang="en-GB" dirty="0"/>
              <a:t> </a:t>
            </a:r>
            <a:r>
              <a:rPr lang="en-GB" dirty="0" err="1"/>
              <a:t>použiť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T, S </a:t>
            </a:r>
            <a:r>
              <a:rPr lang="en-GB" dirty="0" err="1"/>
              <a:t>alebo</a:t>
            </a:r>
            <a:r>
              <a:rPr lang="en-GB" dirty="0"/>
              <a:t> SP 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dodať</a:t>
            </a:r>
            <a:r>
              <a:rPr lang="en-GB" dirty="0"/>
              <a:t> </a:t>
            </a:r>
            <a:r>
              <a:rPr lang="en-GB" dirty="0" err="1"/>
              <a:t>iba</a:t>
            </a:r>
            <a:r>
              <a:rPr lang="en-GB" dirty="0"/>
              <a:t> z </a:t>
            </a:r>
            <a:r>
              <a:rPr lang="en-GB" dirty="0" err="1"/>
              <a:t>jedného</a:t>
            </a:r>
            <a:r>
              <a:rPr lang="en-GB" dirty="0"/>
              <a:t> </a:t>
            </a:r>
            <a:r>
              <a:rPr lang="en-GB" dirty="0" err="1"/>
              <a:t>zdroja</a:t>
            </a:r>
            <a:r>
              <a:rPr lang="en-GB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Potrebné</a:t>
            </a:r>
            <a:r>
              <a:rPr lang="en-GB" dirty="0"/>
              <a:t> je  </a:t>
            </a:r>
            <a:r>
              <a:rPr lang="en-GB" dirty="0" err="1"/>
              <a:t>vypracovať</a:t>
            </a:r>
            <a:r>
              <a:rPr lang="en-GB" dirty="0"/>
              <a:t> </a:t>
            </a:r>
            <a:r>
              <a:rPr lang="en-GB" dirty="0" err="1"/>
              <a:t>zdôvodnenie</a:t>
            </a:r>
            <a:r>
              <a:rPr lang="en-GB" dirty="0"/>
              <a:t> </a:t>
            </a:r>
            <a:r>
              <a:rPr lang="en-GB" dirty="0" err="1"/>
              <a:t>priameho</a:t>
            </a:r>
            <a:r>
              <a:rPr lang="en-GB" dirty="0"/>
              <a:t> </a:t>
            </a:r>
            <a:r>
              <a:rPr lang="en-GB" dirty="0" err="1"/>
              <a:t>zadania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Možnosť komunikovať prostredníctvom e-mailu (iba s jedným vybraným dodávateľom!)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Možnosť použiť obchodné názvy a značky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dirty="0"/>
              <a:t>Havárie, mimoriadne situácie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561096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22</a:t>
            </a:fld>
            <a:endParaRPr lang="sk-S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04140A-9228-2A2B-B788-1EE8B50753B8}"/>
              </a:ext>
            </a:extLst>
          </p:cNvPr>
          <p:cNvSpPr txBox="1"/>
          <p:nvPr/>
        </p:nvSpPr>
        <p:spPr>
          <a:xfrm>
            <a:off x="1345500" y="1861344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2681140" y="1927696"/>
            <a:ext cx="7789203" cy="424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b="1" dirty="0"/>
              <a:t>Oslovením vybraných subjektov cez elektronickú platformu</a:t>
            </a:r>
          </a:p>
          <a:p>
            <a:pPr algn="l"/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err="1"/>
              <a:t>Vypracovať</a:t>
            </a:r>
            <a:r>
              <a:rPr lang="en-GB" dirty="0"/>
              <a:t> </a:t>
            </a:r>
            <a:r>
              <a:rPr lang="en-GB" dirty="0" err="1"/>
              <a:t>Výzvu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predkladanie</a:t>
            </a:r>
            <a:r>
              <a:rPr lang="en-GB" dirty="0"/>
              <a:t> </a:t>
            </a:r>
            <a:r>
              <a:rPr lang="en-GB" dirty="0" err="1"/>
              <a:t>ponúk</a:t>
            </a:r>
            <a:r>
              <a:rPr lang="en-GB" dirty="0"/>
              <a:t>: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en-GB" dirty="0" err="1"/>
              <a:t>Opis</a:t>
            </a:r>
            <a:r>
              <a:rPr lang="en-GB" dirty="0"/>
              <a:t> </a:t>
            </a:r>
            <a:r>
              <a:rPr lang="en-GB" dirty="0" err="1"/>
              <a:t>predmetu</a:t>
            </a:r>
            <a:r>
              <a:rPr lang="en-GB" dirty="0"/>
              <a:t> </a:t>
            </a:r>
            <a:r>
              <a:rPr lang="en-GB" dirty="0" err="1"/>
              <a:t>zákazky</a:t>
            </a:r>
            <a:r>
              <a:rPr lang="en-GB" dirty="0"/>
              <a:t> (</a:t>
            </a:r>
            <a:r>
              <a:rPr lang="en-GB" dirty="0" err="1"/>
              <a:t>rozsah</a:t>
            </a:r>
            <a:r>
              <a:rPr lang="en-GB" dirty="0"/>
              <a:t>, </a:t>
            </a:r>
            <a:r>
              <a:rPr lang="en-GB" dirty="0" err="1"/>
              <a:t>množstvo</a:t>
            </a:r>
            <a:r>
              <a:rPr lang="en-GB" dirty="0"/>
              <a:t>, parameter…)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en-GB" dirty="0" err="1"/>
              <a:t>Možnosť</a:t>
            </a:r>
            <a:r>
              <a:rPr lang="en-GB" dirty="0"/>
              <a:t> </a:t>
            </a:r>
            <a:r>
              <a:rPr lang="en-GB" dirty="0" err="1"/>
              <a:t>použiť</a:t>
            </a:r>
            <a:r>
              <a:rPr lang="en-GB" dirty="0"/>
              <a:t> </a:t>
            </a:r>
            <a:r>
              <a:rPr lang="en-GB" dirty="0" err="1"/>
              <a:t>obchodné</a:t>
            </a:r>
            <a:r>
              <a:rPr lang="en-GB" dirty="0"/>
              <a:t> </a:t>
            </a:r>
            <a:r>
              <a:rPr lang="en-GB" dirty="0" err="1"/>
              <a:t>názvy</a:t>
            </a:r>
            <a:r>
              <a:rPr lang="en-GB" dirty="0"/>
              <a:t> a </a:t>
            </a:r>
            <a:r>
              <a:rPr lang="en-GB" dirty="0" err="1"/>
              <a:t>značky</a:t>
            </a:r>
            <a:endParaRPr lang="en-GB" dirty="0"/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Podmienky účasti (vždy minimálne </a:t>
            </a:r>
            <a:r>
              <a:rPr lang="en-SK" dirty="0"/>
              <a:t>§ 32 ods. 1, písm. e) a f) ZVO)</a:t>
            </a:r>
            <a:endParaRPr lang="sk-SK" dirty="0"/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Lehota trvania zmluvy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Kritériá na vyhodnotenie ponúk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Lehota na predloženie ponuky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Obsah ponuky uchádzača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Obhliadka</a:t>
            </a:r>
          </a:p>
          <a:p>
            <a:pPr marL="700088" indent="-342900" algn="l">
              <a:buFont typeface="Courier New" panose="02070309020205020404" pitchFamily="49" charset="0"/>
              <a:buChar char="o"/>
            </a:pPr>
            <a:r>
              <a:rPr lang="sk-SK" dirty="0"/>
              <a:t>Obchodné podmienky</a:t>
            </a:r>
          </a:p>
        </p:txBody>
      </p:sp>
    </p:spTree>
    <p:extLst>
      <p:ext uri="{BB962C8B-B14F-4D97-AF65-F5344CB8AC3E}">
        <p14:creationId xmlns:p14="http://schemas.microsoft.com/office/powerpoint/2010/main" val="76083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23</a:t>
            </a:fld>
            <a:endParaRPr lang="sk-S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04140A-9228-2A2B-B788-1EE8B50753B8}"/>
              </a:ext>
            </a:extLst>
          </p:cNvPr>
          <p:cNvSpPr txBox="1"/>
          <p:nvPr/>
        </p:nvSpPr>
        <p:spPr>
          <a:xfrm>
            <a:off x="1345500" y="1861344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2681140" y="1927696"/>
            <a:ext cx="7789203" cy="455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b="1" dirty="0"/>
              <a:t>Oslovením vybraných subjektov cez elektronickú platformu</a:t>
            </a:r>
          </a:p>
          <a:p>
            <a:pPr algn="l"/>
            <a:endParaRPr lang="en-GB" sz="12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Skontrolovať</a:t>
            </a:r>
            <a:r>
              <a:rPr lang="en-GB" sz="2500" dirty="0"/>
              <a:t> </a:t>
            </a:r>
            <a:r>
              <a:rPr lang="en-GB" sz="2500" dirty="0" err="1"/>
              <a:t>splnenie</a:t>
            </a:r>
            <a:r>
              <a:rPr lang="en-GB" sz="2500" dirty="0"/>
              <a:t> </a:t>
            </a:r>
            <a:r>
              <a:rPr lang="en-GB" sz="2500" dirty="0" err="1"/>
              <a:t>podmienok</a:t>
            </a:r>
            <a:r>
              <a:rPr lang="en-GB" sz="2500" dirty="0"/>
              <a:t>  </a:t>
            </a:r>
            <a:r>
              <a:rPr lang="en-GB" sz="2500" dirty="0" err="1"/>
              <a:t>účasti</a:t>
            </a:r>
            <a:r>
              <a:rPr lang="en-GB" sz="2500" dirty="0"/>
              <a:t> </a:t>
            </a:r>
            <a:r>
              <a:rPr lang="en-GB" sz="2500" dirty="0" err="1"/>
              <a:t>vybraných</a:t>
            </a:r>
            <a:r>
              <a:rPr lang="en-GB" sz="2500" dirty="0"/>
              <a:t> </a:t>
            </a:r>
            <a:r>
              <a:rPr lang="en-GB" sz="2500" dirty="0" err="1"/>
              <a:t>dodávateľov</a:t>
            </a:r>
            <a:r>
              <a:rPr lang="en-GB" sz="2500" dirty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Odoslať</a:t>
            </a:r>
            <a:r>
              <a:rPr lang="en-GB" sz="2500" dirty="0"/>
              <a:t> </a:t>
            </a:r>
            <a:r>
              <a:rPr lang="en-GB" sz="2500" dirty="0" err="1"/>
              <a:t>Výzvu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predkladanie</a:t>
            </a:r>
            <a:r>
              <a:rPr lang="en-GB" sz="2500" dirty="0"/>
              <a:t> </a:t>
            </a:r>
            <a:r>
              <a:rPr lang="en-GB" sz="2500" dirty="0" err="1"/>
              <a:t>ponúk</a:t>
            </a:r>
            <a:r>
              <a:rPr lang="en-GB" sz="2500" dirty="0"/>
              <a:t> </a:t>
            </a:r>
            <a:r>
              <a:rPr lang="en-GB" sz="2500" dirty="0" err="1"/>
              <a:t>cez</a:t>
            </a:r>
            <a:r>
              <a:rPr lang="en-GB" sz="2500" dirty="0"/>
              <a:t> </a:t>
            </a:r>
            <a:r>
              <a:rPr lang="en-GB" sz="2500" dirty="0" err="1"/>
              <a:t>elektronickú</a:t>
            </a:r>
            <a:r>
              <a:rPr lang="en-GB" sz="2500" dirty="0"/>
              <a:t> </a:t>
            </a:r>
            <a:r>
              <a:rPr lang="en-GB" sz="2500" dirty="0" err="1"/>
              <a:t>platformu</a:t>
            </a:r>
            <a:r>
              <a:rPr lang="en-GB" sz="25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Zverejniť</a:t>
            </a:r>
            <a:r>
              <a:rPr lang="en-GB" sz="2500" dirty="0"/>
              <a:t> link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webovej</a:t>
            </a:r>
            <a:r>
              <a:rPr lang="en-GB" sz="2500" dirty="0"/>
              <a:t> </a:t>
            </a:r>
            <a:r>
              <a:rPr lang="en-GB" sz="2500" dirty="0" err="1"/>
              <a:t>stránke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Prípadné</a:t>
            </a:r>
            <a:r>
              <a:rPr lang="en-GB" sz="2500" dirty="0"/>
              <a:t> </a:t>
            </a:r>
            <a:r>
              <a:rPr lang="en-GB" sz="2500" dirty="0" err="1"/>
              <a:t>vysvetlenie</a:t>
            </a:r>
            <a:r>
              <a:rPr lang="en-GB" sz="2500" dirty="0"/>
              <a:t> </a:t>
            </a:r>
            <a:r>
              <a:rPr lang="en-GB" sz="2500" dirty="0" err="1"/>
              <a:t>odoslať</a:t>
            </a:r>
            <a:r>
              <a:rPr lang="en-GB" sz="2500" dirty="0"/>
              <a:t> </a:t>
            </a:r>
            <a:r>
              <a:rPr lang="en-GB" sz="2500" dirty="0" err="1"/>
              <a:t>všetkým</a:t>
            </a:r>
            <a:r>
              <a:rPr lang="en-GB" sz="2500" dirty="0"/>
              <a:t> </a:t>
            </a:r>
            <a:r>
              <a:rPr lang="en-GB" sz="2500" dirty="0" err="1"/>
              <a:t>záujemcom</a:t>
            </a:r>
            <a:r>
              <a:rPr lang="en-GB" sz="2500" dirty="0"/>
              <a:t>, </a:t>
            </a:r>
            <a:r>
              <a:rPr lang="en-GB" sz="2500" dirty="0" err="1"/>
              <a:t>ak</a:t>
            </a:r>
            <a:r>
              <a:rPr lang="en-GB" sz="2500" dirty="0"/>
              <a:t> je </a:t>
            </a:r>
            <a:r>
              <a:rPr lang="en-GB" sz="2500" dirty="0" err="1"/>
              <a:t>potrebné</a:t>
            </a:r>
            <a:r>
              <a:rPr lang="en-GB" sz="2500" dirty="0"/>
              <a:t>, </a:t>
            </a:r>
            <a:r>
              <a:rPr lang="en-GB" sz="2500" dirty="0" err="1"/>
              <a:t>predĺžiť</a:t>
            </a:r>
            <a:r>
              <a:rPr lang="en-GB" sz="2500" dirty="0"/>
              <a:t> </a:t>
            </a:r>
            <a:r>
              <a:rPr lang="en-GB" sz="2500" dirty="0" err="1"/>
              <a:t>lehotu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predkladanie</a:t>
            </a:r>
            <a:r>
              <a:rPr lang="en-GB" sz="2500" dirty="0"/>
              <a:t> </a:t>
            </a:r>
            <a:r>
              <a:rPr lang="en-GB" sz="2500" dirty="0" err="1"/>
              <a:t>ponúk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/>
              <a:t>Ak je to </a:t>
            </a:r>
            <a:r>
              <a:rPr lang="en-GB" sz="2500" dirty="0" err="1"/>
              <a:t>relevantné</a:t>
            </a:r>
            <a:r>
              <a:rPr lang="en-GB" sz="2500" dirty="0"/>
              <a:t>, </a:t>
            </a:r>
            <a:r>
              <a:rPr lang="en-GB" sz="2500" dirty="0" err="1"/>
              <a:t>zostaviť</a:t>
            </a:r>
            <a:r>
              <a:rPr lang="en-GB" sz="2500" dirty="0"/>
              <a:t> </a:t>
            </a:r>
            <a:r>
              <a:rPr lang="en-GB" sz="2500" dirty="0" err="1"/>
              <a:t>komisiu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vyhodnotenie</a:t>
            </a:r>
            <a:r>
              <a:rPr lang="en-GB" sz="2500" dirty="0"/>
              <a:t> </a:t>
            </a:r>
            <a:r>
              <a:rPr lang="en-GB" sz="2500" dirty="0" err="1"/>
              <a:t>ponúk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Otváranie</a:t>
            </a:r>
            <a:r>
              <a:rPr lang="en-GB" sz="2500" dirty="0"/>
              <a:t> </a:t>
            </a:r>
            <a:r>
              <a:rPr lang="en-GB" sz="2500" dirty="0" err="1"/>
              <a:t>ponúk</a:t>
            </a:r>
            <a:r>
              <a:rPr lang="en-GB" sz="2500" dirty="0"/>
              <a:t> je </a:t>
            </a:r>
            <a:r>
              <a:rPr lang="en-GB" sz="2500" dirty="0" err="1"/>
              <a:t>neverejné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Vyhodnotiť</a:t>
            </a:r>
            <a:r>
              <a:rPr lang="en-GB" sz="2500" dirty="0"/>
              <a:t> </a:t>
            </a:r>
            <a:r>
              <a:rPr lang="en-GB" sz="2500" dirty="0" err="1"/>
              <a:t>doručené</a:t>
            </a:r>
            <a:r>
              <a:rPr lang="en-GB" sz="2500" dirty="0"/>
              <a:t> </a:t>
            </a:r>
            <a:r>
              <a:rPr lang="en-GB" sz="2500" dirty="0" err="1"/>
              <a:t>ponuky</a:t>
            </a:r>
            <a:r>
              <a:rPr lang="en-GB" sz="2500" dirty="0"/>
              <a:t> </a:t>
            </a:r>
            <a:r>
              <a:rPr lang="en-GB" sz="2500" dirty="0" err="1"/>
              <a:t>podľa</a:t>
            </a:r>
            <a:r>
              <a:rPr lang="en-GB" sz="2500" dirty="0"/>
              <a:t> </a:t>
            </a:r>
            <a:r>
              <a:rPr lang="en-GB" sz="2500" dirty="0" err="1"/>
              <a:t>kritérií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vyhodnotenie</a:t>
            </a:r>
            <a:r>
              <a:rPr lang="en-GB" sz="2500" dirty="0"/>
              <a:t> </a:t>
            </a:r>
            <a:r>
              <a:rPr lang="en-GB" sz="2500" dirty="0" err="1"/>
              <a:t>ponúk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/>
              <a:t>Vyhodnotiť</a:t>
            </a:r>
            <a:r>
              <a:rPr lang="en-GB" sz="2500" dirty="0"/>
              <a:t> </a:t>
            </a:r>
            <a:r>
              <a:rPr lang="en-GB" sz="2500" dirty="0" err="1"/>
              <a:t>splnenie</a:t>
            </a:r>
            <a:r>
              <a:rPr lang="en-GB" sz="2500" dirty="0"/>
              <a:t> </a:t>
            </a:r>
            <a:r>
              <a:rPr lang="en-GB" sz="2500" dirty="0" err="1"/>
              <a:t>podmienok</a:t>
            </a:r>
            <a:r>
              <a:rPr lang="en-GB" sz="2500" dirty="0"/>
              <a:t> </a:t>
            </a:r>
            <a:r>
              <a:rPr lang="en-GB" sz="2500" dirty="0" err="1"/>
              <a:t>účasti</a:t>
            </a:r>
            <a:r>
              <a:rPr lang="en-GB" sz="2500" dirty="0"/>
              <a:t> a </a:t>
            </a:r>
            <a:r>
              <a:rPr lang="en-GB" sz="2500" dirty="0" err="1"/>
              <a:t>požiadaviek</a:t>
            </a:r>
            <a:r>
              <a:rPr lang="en-GB" sz="2500" dirty="0"/>
              <a:t> </a:t>
            </a:r>
            <a:r>
              <a:rPr lang="en-GB" sz="2500" dirty="0" err="1"/>
              <a:t>na</a:t>
            </a:r>
            <a:r>
              <a:rPr lang="en-GB" sz="2500" dirty="0"/>
              <a:t> </a:t>
            </a:r>
            <a:r>
              <a:rPr lang="en-GB" sz="2500" dirty="0" err="1"/>
              <a:t>predmet</a:t>
            </a:r>
            <a:r>
              <a:rPr lang="en-GB" sz="2500" dirty="0"/>
              <a:t> </a:t>
            </a:r>
            <a:r>
              <a:rPr lang="en-GB" sz="2500" dirty="0" err="1"/>
              <a:t>zákazky</a:t>
            </a:r>
            <a:r>
              <a:rPr lang="en-GB" sz="2500" dirty="0"/>
              <a:t> u 1. </a:t>
            </a:r>
            <a:r>
              <a:rPr lang="en-GB" sz="2500" dirty="0" err="1"/>
              <a:t>uchádzača</a:t>
            </a:r>
            <a:r>
              <a:rPr lang="en-GB" sz="2500" dirty="0"/>
              <a:t> v </a:t>
            </a:r>
            <a:r>
              <a:rPr lang="en-GB" sz="2500" dirty="0" err="1"/>
              <a:t>poradí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473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24</a:t>
            </a:fld>
            <a:endParaRPr lang="sk-S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04140A-9228-2A2B-B788-1EE8B50753B8}"/>
              </a:ext>
            </a:extLst>
          </p:cNvPr>
          <p:cNvSpPr txBox="1"/>
          <p:nvPr/>
        </p:nvSpPr>
        <p:spPr>
          <a:xfrm>
            <a:off x="1452800" y="1709221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2313978" y="1861344"/>
            <a:ext cx="8846464" cy="455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3200" b="1" dirty="0"/>
              <a:t>Oslovením vybraných subjektov cez elektronickú platformu</a:t>
            </a:r>
          </a:p>
          <a:p>
            <a:pPr algn="l"/>
            <a:endParaRPr lang="en-GB" sz="12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/>
              <a:t>Ak je </a:t>
            </a:r>
            <a:r>
              <a:rPr lang="en-GB" sz="2900" dirty="0" err="1"/>
              <a:t>potrebné</a:t>
            </a:r>
            <a:r>
              <a:rPr lang="en-GB" sz="2900" dirty="0"/>
              <a:t>, </a:t>
            </a:r>
            <a:r>
              <a:rPr lang="en-GB" sz="2900" dirty="0" err="1"/>
              <a:t>požiadať</a:t>
            </a:r>
            <a:r>
              <a:rPr lang="en-GB" sz="2900" dirty="0"/>
              <a:t> </a:t>
            </a:r>
            <a:r>
              <a:rPr lang="en-GB" sz="2900" dirty="0" err="1"/>
              <a:t>ho</a:t>
            </a:r>
            <a:r>
              <a:rPr lang="en-GB" sz="2900" dirty="0"/>
              <a:t> o </a:t>
            </a:r>
            <a:r>
              <a:rPr lang="en-GB" sz="2900" dirty="0" err="1"/>
              <a:t>vysvetlenie</a:t>
            </a:r>
            <a:r>
              <a:rPr lang="en-GB" sz="2900" dirty="0"/>
              <a:t>, </a:t>
            </a:r>
            <a:r>
              <a:rPr lang="en-GB" sz="2900" dirty="0" err="1"/>
              <a:t>lehota</a:t>
            </a:r>
            <a:r>
              <a:rPr lang="en-GB" sz="2900" dirty="0"/>
              <a:t> min. 2 </a:t>
            </a:r>
            <a:r>
              <a:rPr lang="en-GB" sz="2900" dirty="0" err="1"/>
              <a:t>pracovné</a:t>
            </a:r>
            <a:r>
              <a:rPr lang="en-GB" sz="2900" dirty="0"/>
              <a:t> </a:t>
            </a:r>
            <a:r>
              <a:rPr lang="en-GB" sz="2900" dirty="0" err="1"/>
              <a:t>dni</a:t>
            </a:r>
            <a:r>
              <a:rPr lang="en-GB" sz="2900" dirty="0"/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SK" sz="2900" dirty="0"/>
              <a:t>Ak uchádzač na 1. mieste nesplnil podmienky účasti, alebo požiadavky na ponuku, vyhodnotiť 2. v poradí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Vždy</a:t>
            </a:r>
            <a:r>
              <a:rPr lang="en-GB" sz="2900" dirty="0"/>
              <a:t> </a:t>
            </a:r>
            <a:r>
              <a:rPr lang="en-GB" sz="2900" dirty="0" err="1"/>
              <a:t>preskúmať</a:t>
            </a:r>
            <a:r>
              <a:rPr lang="en-GB" sz="2900" dirty="0"/>
              <a:t> </a:t>
            </a:r>
            <a:r>
              <a:rPr lang="en-GB" sz="2900" dirty="0" err="1"/>
              <a:t>prípadný</a:t>
            </a:r>
            <a:r>
              <a:rPr lang="en-GB" sz="2900" dirty="0"/>
              <a:t> </a:t>
            </a:r>
            <a:r>
              <a:rPr lang="en-GB" sz="2900" dirty="0" err="1"/>
              <a:t>konflikt</a:t>
            </a:r>
            <a:r>
              <a:rPr lang="en-GB" sz="2900" dirty="0"/>
              <a:t> </a:t>
            </a:r>
            <a:r>
              <a:rPr lang="en-GB" sz="2900" dirty="0" err="1"/>
              <a:t>záujmov</a:t>
            </a:r>
            <a:r>
              <a:rPr lang="en-GB" sz="2900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/>
              <a:t>Register </a:t>
            </a:r>
            <a:r>
              <a:rPr lang="en-GB" sz="2900" dirty="0" err="1"/>
              <a:t>partnerov</a:t>
            </a:r>
            <a:r>
              <a:rPr lang="en-GB" sz="2900" dirty="0"/>
              <a:t> </a:t>
            </a:r>
            <a:r>
              <a:rPr lang="en-GB" sz="2900" dirty="0" err="1"/>
              <a:t>verejného</a:t>
            </a:r>
            <a:r>
              <a:rPr lang="en-GB" sz="2900" dirty="0"/>
              <a:t> </a:t>
            </a:r>
            <a:r>
              <a:rPr lang="en-GB" sz="2900" dirty="0" err="1"/>
              <a:t>sektora</a:t>
            </a:r>
            <a:r>
              <a:rPr lang="en-GB" sz="2900" dirty="0"/>
              <a:t>  (</a:t>
            </a:r>
            <a:r>
              <a:rPr lang="en-GB" sz="2900" dirty="0" err="1"/>
              <a:t>nad</a:t>
            </a:r>
            <a:r>
              <a:rPr lang="en-GB" sz="2900" dirty="0"/>
              <a:t> 100 tis. EUR bez DPH, </a:t>
            </a:r>
            <a:r>
              <a:rPr lang="en-GB" sz="2900" dirty="0" err="1"/>
              <a:t>aj</a:t>
            </a:r>
            <a:r>
              <a:rPr lang="en-GB" sz="2900" dirty="0"/>
              <a:t> </a:t>
            </a:r>
            <a:r>
              <a:rPr lang="en-GB" sz="2900" dirty="0" err="1"/>
              <a:t>subdodávatelia</a:t>
            </a:r>
            <a:r>
              <a:rPr lang="en-GB" sz="2900" dirty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Zoznam</a:t>
            </a:r>
            <a:r>
              <a:rPr lang="en-GB" sz="2900" dirty="0"/>
              <a:t> </a:t>
            </a:r>
            <a:r>
              <a:rPr lang="en-GB" sz="2900" dirty="0" err="1"/>
              <a:t>verejných</a:t>
            </a:r>
            <a:r>
              <a:rPr lang="en-GB" sz="2900" dirty="0"/>
              <a:t> </a:t>
            </a:r>
            <a:r>
              <a:rPr lang="en-GB" sz="2900" dirty="0" err="1"/>
              <a:t>funkcionárov</a:t>
            </a:r>
            <a:r>
              <a:rPr lang="en-GB" sz="2900" dirty="0"/>
              <a:t> - </a:t>
            </a:r>
            <a:r>
              <a:rPr lang="en-GB" sz="2900" dirty="0" err="1"/>
              <a:t>nad</a:t>
            </a:r>
            <a:r>
              <a:rPr lang="en-GB" sz="2900" dirty="0"/>
              <a:t> 100 tis. EUR bez DPH (</a:t>
            </a:r>
            <a:r>
              <a:rPr lang="en-SK" sz="2900" dirty="0"/>
              <a:t>§ 11 ZVO</a:t>
            </a:r>
            <a:r>
              <a:rPr lang="sk-SK" sz="2900" dirty="0"/>
              <a:t>)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Odoslať</a:t>
            </a:r>
            <a:r>
              <a:rPr lang="en-GB" sz="2900" dirty="0"/>
              <a:t> </a:t>
            </a:r>
            <a:r>
              <a:rPr lang="en-GB" sz="2900" dirty="0" err="1"/>
              <a:t>oznámenia</a:t>
            </a:r>
            <a:r>
              <a:rPr lang="en-GB" sz="2900" dirty="0"/>
              <a:t> o </a:t>
            </a:r>
            <a:r>
              <a:rPr lang="en-GB" sz="2900" dirty="0" err="1"/>
              <a:t>vylúčení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Vypracovať</a:t>
            </a:r>
            <a:r>
              <a:rPr lang="en-GB" sz="2900" dirty="0"/>
              <a:t> </a:t>
            </a:r>
            <a:r>
              <a:rPr lang="en-GB" sz="2900" dirty="0" err="1"/>
              <a:t>Záznam</a:t>
            </a:r>
            <a:r>
              <a:rPr lang="en-GB" sz="2900" dirty="0"/>
              <a:t> z </a:t>
            </a:r>
            <a:r>
              <a:rPr lang="en-GB" sz="2900" dirty="0" err="1"/>
              <a:t>prieskumu</a:t>
            </a:r>
            <a:r>
              <a:rPr lang="en-GB" sz="2900" dirty="0"/>
              <a:t> </a:t>
            </a:r>
            <a:r>
              <a:rPr lang="en-GB" sz="2900" dirty="0" err="1"/>
              <a:t>trhu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Odoslať</a:t>
            </a:r>
            <a:r>
              <a:rPr lang="en-GB" sz="2900" dirty="0"/>
              <a:t> </a:t>
            </a:r>
            <a:r>
              <a:rPr lang="en-GB" sz="2900" dirty="0" err="1"/>
              <a:t>uchádzačom</a:t>
            </a:r>
            <a:r>
              <a:rPr lang="en-GB" sz="2900" dirty="0"/>
              <a:t> </a:t>
            </a:r>
            <a:r>
              <a:rPr lang="en-GB" sz="2900" dirty="0" err="1"/>
              <a:t>Oznámenie</a:t>
            </a:r>
            <a:r>
              <a:rPr lang="en-GB" sz="2900" dirty="0"/>
              <a:t> o </a:t>
            </a:r>
            <a:r>
              <a:rPr lang="en-GB" sz="2900" dirty="0" err="1"/>
              <a:t>výsledku</a:t>
            </a:r>
            <a:r>
              <a:rPr lang="en-GB" sz="2900" dirty="0"/>
              <a:t> </a:t>
            </a:r>
            <a:r>
              <a:rPr lang="en-GB" sz="2900" dirty="0" err="1"/>
              <a:t>vyhodnotenia</a:t>
            </a:r>
            <a:r>
              <a:rPr lang="en-GB" sz="2900" dirty="0"/>
              <a:t> </a:t>
            </a:r>
            <a:r>
              <a:rPr lang="en-GB" sz="2900" dirty="0" err="1"/>
              <a:t>ponúk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SK" sz="2900" dirty="0"/>
              <a:t>Ak relevantné, požiadať uchádzača o prehodnotenie ceny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Podpísanú</a:t>
            </a:r>
            <a:r>
              <a:rPr lang="en-GB" sz="2900" dirty="0"/>
              <a:t> </a:t>
            </a:r>
            <a:r>
              <a:rPr lang="en-GB" sz="2900" dirty="0" err="1"/>
              <a:t>zmluvu</a:t>
            </a:r>
            <a:r>
              <a:rPr lang="en-GB" sz="2900" dirty="0"/>
              <a:t> </a:t>
            </a:r>
            <a:r>
              <a:rPr lang="en-GB" sz="2900" dirty="0" err="1"/>
              <a:t>zverejniť</a:t>
            </a:r>
            <a:r>
              <a:rPr lang="en-GB" sz="2900" dirty="0"/>
              <a:t> v </a:t>
            </a:r>
            <a:r>
              <a:rPr lang="en-GB" sz="2900" dirty="0" err="1"/>
              <a:t>Centrálnom</a:t>
            </a:r>
            <a:r>
              <a:rPr lang="en-GB" sz="2900" dirty="0"/>
              <a:t> </a:t>
            </a:r>
            <a:r>
              <a:rPr lang="en-GB" sz="2900" dirty="0" err="1"/>
              <a:t>registri</a:t>
            </a:r>
            <a:r>
              <a:rPr lang="en-GB" sz="2900" dirty="0"/>
              <a:t> </a:t>
            </a:r>
            <a:r>
              <a:rPr lang="en-GB" sz="2900" dirty="0" err="1"/>
              <a:t>zmlúv</a:t>
            </a:r>
            <a:endParaRPr lang="en-GB" sz="29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 err="1"/>
              <a:t>Kompletnú</a:t>
            </a:r>
            <a:r>
              <a:rPr lang="en-GB" sz="2900" dirty="0"/>
              <a:t> </a:t>
            </a:r>
            <a:r>
              <a:rPr lang="en-GB" sz="2900" dirty="0" err="1"/>
              <a:t>dokumentáciu</a:t>
            </a:r>
            <a:r>
              <a:rPr lang="en-GB" sz="2900" dirty="0"/>
              <a:t> </a:t>
            </a:r>
            <a:r>
              <a:rPr lang="en-GB" sz="2900" dirty="0" err="1"/>
              <a:t>založiť</a:t>
            </a:r>
            <a:r>
              <a:rPr lang="en-GB" sz="2900" dirty="0"/>
              <a:t> do </a:t>
            </a:r>
            <a:r>
              <a:rPr lang="en-GB" sz="2900" dirty="0" err="1"/>
              <a:t>archívu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1619585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25</a:t>
            </a:fld>
            <a:endParaRPr lang="sk-SK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04140A-9228-2A2B-B788-1EE8B50753B8}"/>
              </a:ext>
            </a:extLst>
          </p:cNvPr>
          <p:cNvSpPr txBox="1"/>
          <p:nvPr/>
        </p:nvSpPr>
        <p:spPr>
          <a:xfrm>
            <a:off x="1355774" y="1753466"/>
            <a:ext cx="133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K" dirty="0">
                <a:solidFill>
                  <a:srgbClr val="FF0000"/>
                </a:solidFill>
              </a:rPr>
              <a:t>vzor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2313978" y="1861344"/>
            <a:ext cx="8846464" cy="455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3200" b="1" dirty="0"/>
              <a:t>Zverejnením zákazky vo Vestníku VO a realizácia cez elektronickú platformu</a:t>
            </a:r>
            <a:endParaRPr lang="en-SK" sz="3200" b="1" dirty="0"/>
          </a:p>
          <a:p>
            <a:pPr algn="l"/>
            <a:endParaRPr lang="sk-SK" sz="32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err="1"/>
              <a:t>Postup</a:t>
            </a:r>
            <a:r>
              <a:rPr lang="en-GB" sz="3200" dirty="0"/>
              <a:t> </a:t>
            </a:r>
            <a:r>
              <a:rPr lang="en-GB" sz="3200" dirty="0" err="1"/>
              <a:t>rovnaký</a:t>
            </a:r>
            <a:r>
              <a:rPr lang="en-GB" sz="3200" dirty="0"/>
              <a:t> </a:t>
            </a:r>
            <a:r>
              <a:rPr lang="en-GB" sz="3200" dirty="0" err="1"/>
              <a:t>ako</a:t>
            </a:r>
            <a:r>
              <a:rPr lang="en-GB" sz="3200" dirty="0"/>
              <a:t> v </a:t>
            </a:r>
            <a:r>
              <a:rPr lang="en-GB" sz="3200" dirty="0" err="1"/>
              <a:t>prípade</a:t>
            </a:r>
            <a:r>
              <a:rPr lang="en-GB" sz="3200" dirty="0"/>
              <a:t> </a:t>
            </a:r>
            <a:r>
              <a:rPr lang="en-GB" sz="3200" dirty="0" err="1"/>
              <a:t>oslovenia</a:t>
            </a:r>
            <a:r>
              <a:rPr lang="en-GB" sz="3200" dirty="0"/>
              <a:t> </a:t>
            </a:r>
            <a:r>
              <a:rPr lang="en-GB" sz="3200" dirty="0" err="1"/>
              <a:t>vybraných</a:t>
            </a:r>
            <a:r>
              <a:rPr lang="en-GB" sz="3200" dirty="0"/>
              <a:t> </a:t>
            </a:r>
            <a:r>
              <a:rPr lang="en-GB" sz="3200" dirty="0" err="1"/>
              <a:t>subjektov</a:t>
            </a:r>
            <a:r>
              <a:rPr lang="en-GB" sz="3200" dirty="0"/>
              <a:t> </a:t>
            </a:r>
            <a:r>
              <a:rPr lang="en-GB" sz="3200" dirty="0" err="1"/>
              <a:t>cez</a:t>
            </a:r>
            <a:r>
              <a:rPr lang="en-GB" sz="3200" dirty="0"/>
              <a:t> </a:t>
            </a:r>
            <a:r>
              <a:rPr lang="en-GB" sz="3200" dirty="0" err="1"/>
              <a:t>elektronickú</a:t>
            </a:r>
            <a:r>
              <a:rPr lang="en-GB" sz="3200" dirty="0"/>
              <a:t> </a:t>
            </a:r>
            <a:r>
              <a:rPr lang="en-GB" sz="3200" dirty="0" err="1"/>
              <a:t>platformu</a:t>
            </a:r>
            <a:r>
              <a:rPr lang="en-GB" sz="3200" dirty="0"/>
              <a:t>, ale </a:t>
            </a:r>
            <a:r>
              <a:rPr lang="en-GB" sz="3200" dirty="0" err="1"/>
              <a:t>Výzvu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predkladanie</a:t>
            </a:r>
            <a:r>
              <a:rPr lang="en-GB" sz="3200" dirty="0"/>
              <a:t> </a:t>
            </a:r>
            <a:r>
              <a:rPr lang="en-GB" sz="3200" dirty="0" err="1"/>
              <a:t>ponúk</a:t>
            </a:r>
            <a:r>
              <a:rPr lang="en-GB" sz="3200" dirty="0"/>
              <a:t> je </a:t>
            </a:r>
            <a:r>
              <a:rPr lang="en-GB" sz="3200" dirty="0" err="1"/>
              <a:t>potrebné</a:t>
            </a:r>
            <a:r>
              <a:rPr lang="en-GB" sz="3200" dirty="0"/>
              <a:t> </a:t>
            </a:r>
            <a:r>
              <a:rPr lang="en-GB" sz="3200" dirty="0" err="1"/>
              <a:t>odoslať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zverejnenie</a:t>
            </a:r>
            <a:r>
              <a:rPr lang="en-GB" sz="3200" dirty="0"/>
              <a:t> do </a:t>
            </a:r>
            <a:r>
              <a:rPr lang="en-GB" sz="3200" dirty="0" err="1"/>
              <a:t>Vestníka</a:t>
            </a:r>
            <a:r>
              <a:rPr lang="en-GB" sz="3200" dirty="0"/>
              <a:t> 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err="1"/>
              <a:t>Nie</a:t>
            </a:r>
            <a:r>
              <a:rPr lang="en-GB" sz="3200" dirty="0"/>
              <a:t> je </a:t>
            </a:r>
            <a:r>
              <a:rPr lang="en-GB" sz="3200" dirty="0" err="1"/>
              <a:t>možnosť</a:t>
            </a:r>
            <a:r>
              <a:rPr lang="en-GB" sz="3200" dirty="0"/>
              <a:t> </a:t>
            </a:r>
            <a:r>
              <a:rPr lang="en-GB" sz="3200" dirty="0" err="1"/>
              <a:t>uviesť</a:t>
            </a:r>
            <a:r>
              <a:rPr lang="en-GB" sz="3200" dirty="0"/>
              <a:t> </a:t>
            </a:r>
            <a:r>
              <a:rPr lang="en-GB" sz="3200" dirty="0" err="1"/>
              <a:t>obchodné</a:t>
            </a:r>
            <a:r>
              <a:rPr lang="en-GB" sz="3200" dirty="0"/>
              <a:t> </a:t>
            </a:r>
            <a:r>
              <a:rPr lang="en-GB" sz="3200" dirty="0" err="1"/>
              <a:t>názvy</a:t>
            </a:r>
            <a:r>
              <a:rPr lang="en-GB" sz="3200" dirty="0"/>
              <a:t> a </a:t>
            </a:r>
            <a:r>
              <a:rPr lang="en-GB" sz="3200" dirty="0" err="1"/>
              <a:t>značky</a:t>
            </a:r>
            <a:endParaRPr lang="en-GB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V </a:t>
            </a:r>
            <a:r>
              <a:rPr lang="en-GB" sz="3200" dirty="0" err="1"/>
              <a:t>elektronickej</a:t>
            </a:r>
            <a:r>
              <a:rPr lang="en-GB" sz="3200" dirty="0"/>
              <a:t> </a:t>
            </a:r>
            <a:r>
              <a:rPr lang="en-GB" sz="3200" dirty="0" err="1"/>
              <a:t>platforme</a:t>
            </a:r>
            <a:r>
              <a:rPr lang="en-GB" sz="3200" dirty="0"/>
              <a:t> </a:t>
            </a:r>
            <a:r>
              <a:rPr lang="en-GB" sz="3200" dirty="0" err="1"/>
              <a:t>uviesť</a:t>
            </a:r>
            <a:r>
              <a:rPr lang="en-GB" sz="3200" dirty="0"/>
              <a:t> </a:t>
            </a:r>
            <a:r>
              <a:rPr lang="en-GB" sz="3200" dirty="0" err="1"/>
              <a:t>aj</a:t>
            </a:r>
            <a:r>
              <a:rPr lang="en-GB" sz="3200" dirty="0"/>
              <a:t> </a:t>
            </a:r>
            <a:r>
              <a:rPr lang="en-GB" sz="3200" dirty="0" err="1"/>
              <a:t>prílohy</a:t>
            </a:r>
            <a:r>
              <a:rPr lang="en-GB" sz="3200" dirty="0"/>
              <a:t> k </a:t>
            </a:r>
            <a:r>
              <a:rPr lang="en-GB" sz="3200" dirty="0" err="1"/>
              <a:t>Výzve</a:t>
            </a:r>
            <a:r>
              <a:rPr lang="en-GB" sz="3200" dirty="0"/>
              <a:t> </a:t>
            </a:r>
            <a:r>
              <a:rPr lang="en-GB" sz="3200" dirty="0" err="1"/>
              <a:t>na</a:t>
            </a:r>
            <a:r>
              <a:rPr lang="en-GB" sz="3200" dirty="0"/>
              <a:t> </a:t>
            </a:r>
            <a:r>
              <a:rPr lang="en-GB" sz="3200" dirty="0" err="1"/>
              <a:t>predkladanie</a:t>
            </a:r>
            <a:r>
              <a:rPr lang="en-GB" sz="3200" dirty="0"/>
              <a:t> </a:t>
            </a:r>
            <a:r>
              <a:rPr lang="en-GB" sz="3200" dirty="0" err="1"/>
              <a:t>ponúk</a:t>
            </a:r>
            <a:r>
              <a:rPr lang="en-GB" sz="3200" dirty="0"/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err="1"/>
              <a:t>Akákoľvek</a:t>
            </a:r>
            <a:r>
              <a:rPr lang="en-GB" sz="3200" dirty="0"/>
              <a:t> </a:t>
            </a:r>
            <a:r>
              <a:rPr lang="en-GB" sz="3200" dirty="0" err="1"/>
              <a:t>komunikácia</a:t>
            </a:r>
            <a:r>
              <a:rPr lang="en-GB" sz="3200" dirty="0"/>
              <a:t> s </a:t>
            </a:r>
            <a:r>
              <a:rPr lang="en-GB" sz="3200" dirty="0" err="1"/>
              <a:t>uchádzačmi</a:t>
            </a:r>
            <a:r>
              <a:rPr lang="en-GB" sz="3200" dirty="0"/>
              <a:t> a </a:t>
            </a:r>
            <a:r>
              <a:rPr lang="en-GB" sz="3200" dirty="0" err="1"/>
              <a:t>zverejňovanie</a:t>
            </a:r>
            <a:r>
              <a:rPr lang="en-GB" sz="3200" dirty="0"/>
              <a:t> </a:t>
            </a:r>
            <a:r>
              <a:rPr lang="en-GB" sz="3200" dirty="0" err="1"/>
              <a:t>môže</a:t>
            </a:r>
            <a:r>
              <a:rPr lang="en-GB" sz="3200" dirty="0"/>
              <a:t> </a:t>
            </a:r>
            <a:r>
              <a:rPr lang="en-GB" sz="3200" dirty="0" err="1"/>
              <a:t>prebiehať</a:t>
            </a:r>
            <a:r>
              <a:rPr lang="en-GB" sz="3200" dirty="0"/>
              <a:t> </a:t>
            </a:r>
            <a:r>
              <a:rPr lang="en-GB" sz="3200" dirty="0" err="1"/>
              <a:t>iba</a:t>
            </a:r>
            <a:r>
              <a:rPr lang="en-GB" sz="3200" dirty="0"/>
              <a:t> </a:t>
            </a:r>
            <a:r>
              <a:rPr lang="en-GB" sz="3200" dirty="0" err="1"/>
              <a:t>cez</a:t>
            </a:r>
            <a:r>
              <a:rPr lang="en-GB" sz="3200" dirty="0"/>
              <a:t> </a:t>
            </a:r>
            <a:r>
              <a:rPr lang="en-GB" sz="3200" dirty="0" err="1"/>
              <a:t>elektronickú</a:t>
            </a:r>
            <a:r>
              <a:rPr lang="en-GB" sz="3200" dirty="0"/>
              <a:t> </a:t>
            </a:r>
            <a:r>
              <a:rPr lang="en-GB" sz="3200" dirty="0" err="1"/>
              <a:t>platformu</a:t>
            </a:r>
            <a:endParaRPr lang="en-GB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err="1"/>
              <a:t>Možnosť</a:t>
            </a:r>
            <a:r>
              <a:rPr lang="en-GB" sz="3200" dirty="0"/>
              <a:t> </a:t>
            </a:r>
            <a:r>
              <a:rPr lang="en-GB" sz="3200" dirty="0" err="1"/>
              <a:t>osloviť</a:t>
            </a:r>
            <a:r>
              <a:rPr lang="en-GB" sz="3200" dirty="0"/>
              <a:t> </a:t>
            </a:r>
            <a:r>
              <a:rPr lang="en-GB" sz="3200" dirty="0" err="1"/>
              <a:t>aj</a:t>
            </a:r>
            <a:r>
              <a:rPr lang="en-GB" sz="3200" dirty="0"/>
              <a:t> </a:t>
            </a:r>
            <a:r>
              <a:rPr lang="en-GB" sz="3200" dirty="0" err="1"/>
              <a:t>vybraných</a:t>
            </a:r>
            <a:r>
              <a:rPr lang="en-GB" sz="3200" dirty="0"/>
              <a:t> </a:t>
            </a:r>
            <a:r>
              <a:rPr lang="en-GB" sz="3200" dirty="0" err="1"/>
              <a:t>záujemcov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40750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26723"/>
            <a:ext cx="9144000" cy="816341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malého rozsahu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26</a:t>
            </a:fld>
            <a:endParaRPr lang="sk-SK"/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DF2CD994-06BA-6955-FEC3-371D1D63C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210" y="1652204"/>
            <a:ext cx="9144000" cy="4779418"/>
          </a:xfrm>
        </p:spPr>
        <p:txBody>
          <a:bodyPr>
            <a:normAutofit fontScale="40000" lnSpcReduction="2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Vynaložené náklady na predmet zákazky majú byť primerané jeho kvalite a cene (hospodárne nemusí byť vždy najlacnejšie)</a:t>
            </a:r>
            <a:endParaRPr lang="en-GB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Definovať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je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možné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postupovať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priamym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zadaním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a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vykonať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prieskum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trhu</a:t>
            </a:r>
            <a:endParaRPr lang="en-GB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Akou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formou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s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uchádzačom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bude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komunikovať</a:t>
            </a:r>
            <a:endParaRPr lang="en-GB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Požadovanie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splnenia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podmienok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účasti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?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Ako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preukázať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dodržanie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princípu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hospodárnosti</a:t>
            </a:r>
            <a:endParaRPr lang="en-GB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Možnosť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osloviť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aj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vybraných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záujemcov</a:t>
            </a:r>
            <a:endParaRPr lang="en-GB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Archivácia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GB" sz="45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dokumentácie</a:t>
            </a:r>
            <a:r>
              <a:rPr lang="en-GB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?</a:t>
            </a:r>
            <a:endParaRPr lang="sk-SK" sz="45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 relevantné, stanoviť, kto a ako určí zákazky, kde sa uplatní povinné sociálne a/alebo povinné environmentálne hľadisko 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Spôsoby uplatnenia týchto hľadísk</a:t>
            </a:r>
          </a:p>
          <a:p>
            <a:pPr marL="457200" indent="-457200" algn="l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 relevantné, odkazy na metodiku:  </a:t>
            </a:r>
            <a:b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4"/>
              </a:rPr>
              <a:t>https://www.uvo.gov.sk/legislativametodika-dohlad/zodpovedne-verejne-obstaravanie/materialy-na-stiahnutie-5d5.html</a:t>
            </a:r>
            <a:r>
              <a:rPr lang="sk-SK" sz="45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7983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319088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Stanovenie podmienok účasti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27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pri</a:t>
            </a:r>
            <a:r>
              <a:rPr lang="en-GB" sz="1900" dirty="0"/>
              <a:t> </a:t>
            </a:r>
            <a:r>
              <a:rPr lang="en-GB" sz="1900" dirty="0" err="1"/>
              <a:t>zákazkách</a:t>
            </a:r>
            <a:r>
              <a:rPr lang="en-GB" sz="1900" dirty="0"/>
              <a:t> s </a:t>
            </a:r>
            <a:r>
              <a:rPr lang="en-GB" sz="1900" dirty="0" err="1"/>
              <a:t>nízkou</a:t>
            </a:r>
            <a:r>
              <a:rPr lang="en-GB" sz="1900" dirty="0"/>
              <a:t> </a:t>
            </a:r>
            <a:r>
              <a:rPr lang="en-GB" sz="1900" dirty="0" err="1"/>
              <a:t>hodnotou</a:t>
            </a:r>
            <a:r>
              <a:rPr lang="en-GB" sz="1900" dirty="0"/>
              <a:t> </a:t>
            </a:r>
            <a:r>
              <a:rPr lang="en-GB" sz="1900" b="1" dirty="0" err="1"/>
              <a:t>vždy</a:t>
            </a:r>
            <a:r>
              <a:rPr lang="en-GB" sz="1900" b="1" dirty="0"/>
              <a:t> </a:t>
            </a:r>
            <a:r>
              <a:rPr lang="en-GB" sz="1900" b="1" dirty="0" err="1"/>
              <a:t>minimálne</a:t>
            </a:r>
            <a:r>
              <a:rPr lang="en-GB" sz="1900" b="1" dirty="0"/>
              <a:t> </a:t>
            </a:r>
            <a:r>
              <a:rPr lang="en-GB" sz="1900" dirty="0"/>
              <a:t>v </a:t>
            </a:r>
            <a:r>
              <a:rPr lang="en-GB" sz="1900" dirty="0" err="1"/>
              <a:t>rozsahu</a:t>
            </a:r>
            <a:r>
              <a:rPr lang="en-GB" sz="1900" dirty="0"/>
              <a:t> </a:t>
            </a:r>
            <a:r>
              <a:rPr lang="en-GB" sz="1900" dirty="0" err="1"/>
              <a:t>podľa</a:t>
            </a:r>
            <a:r>
              <a:rPr lang="en-GB" sz="1900" dirty="0"/>
              <a:t> </a:t>
            </a:r>
            <a:br>
              <a:rPr lang="en-GB" sz="1900" dirty="0"/>
            </a:br>
            <a:r>
              <a:rPr lang="en-GB" sz="1900" dirty="0"/>
              <a:t>§ 32 </a:t>
            </a:r>
            <a:r>
              <a:rPr lang="en-GB" sz="1900" dirty="0" err="1"/>
              <a:t>ods</a:t>
            </a:r>
            <a:r>
              <a:rPr lang="en-GB" sz="1900" dirty="0"/>
              <a:t>. 1 </a:t>
            </a:r>
            <a:r>
              <a:rPr lang="en-GB" sz="1900" dirty="0" err="1"/>
              <a:t>písm</a:t>
            </a:r>
            <a:r>
              <a:rPr lang="en-GB" sz="1900" dirty="0"/>
              <a:t>. e) a f) ZVO 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dirty="0"/>
              <a:t>Referencie (pozor, ak nie je stanovená PHZ)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dirty="0"/>
              <a:t>Odborné vzdelanie členov tímu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Certifikáty</a:t>
            </a:r>
            <a:endParaRPr lang="en-GB" sz="19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Opis</a:t>
            </a:r>
            <a:r>
              <a:rPr lang="en-GB" sz="1900" dirty="0"/>
              <a:t>, </a:t>
            </a:r>
            <a:r>
              <a:rPr lang="en-GB" sz="1900" dirty="0" err="1"/>
              <a:t>vzorky</a:t>
            </a:r>
            <a:r>
              <a:rPr lang="en-GB" sz="1900" dirty="0"/>
              <a:t>, </a:t>
            </a:r>
            <a:r>
              <a:rPr lang="en-GB" sz="1900" dirty="0" err="1"/>
              <a:t>fotografie</a:t>
            </a:r>
            <a:endParaRPr lang="en-GB" sz="19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Možnosť</a:t>
            </a:r>
            <a:r>
              <a:rPr lang="en-GB" sz="1900" dirty="0"/>
              <a:t> </a:t>
            </a:r>
            <a:r>
              <a:rPr lang="en-GB" sz="1900" dirty="0" err="1"/>
              <a:t>predbežne</a:t>
            </a:r>
            <a:r>
              <a:rPr lang="en-GB" sz="1900" dirty="0"/>
              <a:t> </a:t>
            </a:r>
            <a:r>
              <a:rPr lang="en-GB" sz="1900" dirty="0" err="1"/>
              <a:t>použiť</a:t>
            </a:r>
            <a:r>
              <a:rPr lang="en-GB" sz="1900" dirty="0"/>
              <a:t> </a:t>
            </a:r>
            <a:r>
              <a:rPr lang="en-GB" sz="1900" dirty="0" err="1"/>
              <a:t>čestné</a:t>
            </a:r>
            <a:r>
              <a:rPr lang="en-GB" sz="1900" dirty="0"/>
              <a:t> </a:t>
            </a:r>
            <a:r>
              <a:rPr lang="en-GB" sz="1900" dirty="0" err="1"/>
              <a:t>vyhlásenie</a:t>
            </a:r>
            <a:r>
              <a:rPr lang="en-GB" sz="1900" dirty="0"/>
              <a:t>, resp. </a:t>
            </a:r>
            <a:r>
              <a:rPr lang="en-GB" sz="1900" dirty="0" err="1"/>
              <a:t>Jednotný</a:t>
            </a:r>
            <a:r>
              <a:rPr lang="en-GB" sz="1900" dirty="0"/>
              <a:t> </a:t>
            </a:r>
            <a:r>
              <a:rPr lang="en-GB" sz="1900" dirty="0" err="1"/>
              <a:t>európsky</a:t>
            </a:r>
            <a:r>
              <a:rPr lang="en-GB" sz="1900" dirty="0"/>
              <a:t> </a:t>
            </a:r>
            <a:r>
              <a:rPr lang="en-GB" sz="1900" dirty="0" err="1"/>
              <a:t>dokument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379842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894876"/>
            <a:ext cx="9144000" cy="1069586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Kritériá výberu dodávateľov pre </a:t>
            </a:r>
            <a:r>
              <a:rPr lang="sk-SK" sz="4000" b="1" dirty="0" err="1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ZsNH</a:t>
            </a: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bez zverejnenia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28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Stanovenie</a:t>
            </a:r>
            <a:r>
              <a:rPr lang="en-GB" sz="1900" dirty="0"/>
              <a:t> </a:t>
            </a:r>
            <a:r>
              <a:rPr lang="en-GB" sz="1900" b="1" dirty="0" err="1"/>
              <a:t>spôsobu</a:t>
            </a:r>
            <a:r>
              <a:rPr lang="en-GB" sz="1900" b="1" dirty="0"/>
              <a:t> </a:t>
            </a:r>
            <a:r>
              <a:rPr lang="en-GB" sz="1900" b="1" dirty="0" err="1"/>
              <a:t>výberu</a:t>
            </a:r>
            <a:r>
              <a:rPr lang="en-GB" sz="1900" b="1" dirty="0"/>
              <a:t> </a:t>
            </a:r>
            <a:r>
              <a:rPr lang="en-GB" sz="1900" b="1" dirty="0" err="1"/>
              <a:t>potenciálnych</a:t>
            </a:r>
            <a:r>
              <a:rPr lang="en-GB" sz="1900" b="1" dirty="0"/>
              <a:t>  </a:t>
            </a:r>
            <a:r>
              <a:rPr lang="en-GB" sz="1900" b="1" dirty="0" err="1"/>
              <a:t>dodávateľov</a:t>
            </a:r>
            <a:r>
              <a:rPr lang="en-GB" sz="1900" dirty="0"/>
              <a:t>, </a:t>
            </a:r>
            <a:r>
              <a:rPr lang="en-GB" sz="1900" dirty="0" err="1"/>
              <a:t>ktorí</a:t>
            </a:r>
            <a:r>
              <a:rPr lang="en-GB" sz="1900" dirty="0"/>
              <a:t> </a:t>
            </a:r>
            <a:r>
              <a:rPr lang="en-GB" sz="1900" dirty="0" err="1"/>
              <a:t>budú</a:t>
            </a:r>
            <a:r>
              <a:rPr lang="en-GB" sz="1900" dirty="0"/>
              <a:t> </a:t>
            </a:r>
            <a:r>
              <a:rPr lang="en-GB" sz="1900" dirty="0" err="1"/>
              <a:t>oslovení</a:t>
            </a:r>
            <a:endParaRPr lang="en-GB" sz="19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1900" dirty="0" err="1"/>
              <a:t>predchádzajúce</a:t>
            </a:r>
            <a:r>
              <a:rPr lang="en-GB" sz="1900" dirty="0"/>
              <a:t> </a:t>
            </a:r>
            <a:r>
              <a:rPr lang="en-GB" sz="1900" dirty="0" err="1"/>
              <a:t>skúsenosti</a:t>
            </a:r>
            <a:endParaRPr lang="en-GB" sz="19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1900" dirty="0" err="1"/>
              <a:t>hospodárske</a:t>
            </a:r>
            <a:r>
              <a:rPr lang="en-GB" sz="1900" dirty="0"/>
              <a:t> </a:t>
            </a:r>
            <a:r>
              <a:rPr lang="en-GB" sz="1900" dirty="0" err="1"/>
              <a:t>subjekty</a:t>
            </a:r>
            <a:r>
              <a:rPr lang="en-GB" sz="1900" dirty="0"/>
              <a:t> </a:t>
            </a:r>
            <a:r>
              <a:rPr lang="en-GB" sz="1900" dirty="0" err="1"/>
              <a:t>aktívne</a:t>
            </a:r>
            <a:r>
              <a:rPr lang="en-GB" sz="1900" dirty="0"/>
              <a:t> v </a:t>
            </a:r>
            <a:r>
              <a:rPr lang="en-GB" sz="1900" dirty="0" err="1"/>
              <a:t>regióne</a:t>
            </a:r>
            <a:endParaRPr lang="en-GB" sz="19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1900" dirty="0" err="1"/>
              <a:t>referencie</a:t>
            </a:r>
            <a:endParaRPr lang="en-GB" sz="19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1900" dirty="0" err="1"/>
              <a:t>výsledky</a:t>
            </a:r>
            <a:r>
              <a:rPr lang="en-GB" sz="1900" dirty="0"/>
              <a:t> </a:t>
            </a:r>
            <a:r>
              <a:rPr lang="en-GB" sz="1900" dirty="0" err="1"/>
              <a:t>profesných</a:t>
            </a:r>
            <a:r>
              <a:rPr lang="en-GB" sz="1900" dirty="0"/>
              <a:t> </a:t>
            </a:r>
            <a:r>
              <a:rPr lang="en-GB" sz="1900" dirty="0" err="1"/>
              <a:t>rebríčkov</a:t>
            </a:r>
            <a:r>
              <a:rPr lang="en-GB" sz="1900" dirty="0"/>
              <a:t> a </a:t>
            </a:r>
            <a:r>
              <a:rPr lang="en-GB" sz="1900" dirty="0" err="1"/>
              <a:t>hodnotení</a:t>
            </a:r>
            <a:r>
              <a:rPr lang="en-GB" sz="1900" dirty="0"/>
              <a:t> 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dirty="0"/>
              <a:t>Ak nie je možnosť použiť výberové kritériá, zvážiť zverejnenie zákazky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b="1" dirty="0" err="1"/>
              <a:t>Konflikt</a:t>
            </a:r>
            <a:r>
              <a:rPr lang="en-GB" sz="1900" b="1" dirty="0"/>
              <a:t> </a:t>
            </a:r>
            <a:r>
              <a:rPr lang="en-GB" sz="1900" b="1" dirty="0" err="1"/>
              <a:t>záujmov</a:t>
            </a:r>
            <a:endParaRPr lang="en-GB" sz="1900" b="1" dirty="0"/>
          </a:p>
        </p:txBody>
      </p:sp>
    </p:spTree>
    <p:extLst>
      <p:ext uri="{BB962C8B-B14F-4D97-AF65-F5344CB8AC3E}">
        <p14:creationId xmlns:p14="http://schemas.microsoft.com/office/powerpoint/2010/main" val="12777892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894876"/>
            <a:ext cx="9144000" cy="1069586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Revízne postupy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29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Pri</a:t>
            </a:r>
            <a:r>
              <a:rPr lang="en-GB" sz="1900" dirty="0"/>
              <a:t> </a:t>
            </a:r>
            <a:r>
              <a:rPr lang="en-GB" sz="1900" dirty="0" err="1"/>
              <a:t>zákazkách</a:t>
            </a:r>
            <a:r>
              <a:rPr lang="en-GB" sz="1900" dirty="0"/>
              <a:t>, </a:t>
            </a:r>
            <a:r>
              <a:rPr lang="en-GB" sz="1900" dirty="0" err="1"/>
              <a:t>kde</a:t>
            </a:r>
            <a:r>
              <a:rPr lang="en-GB" sz="1900" dirty="0"/>
              <a:t> </a:t>
            </a:r>
            <a:r>
              <a:rPr lang="en-GB" sz="1900" dirty="0" err="1"/>
              <a:t>sa</a:t>
            </a:r>
            <a:r>
              <a:rPr lang="en-GB" sz="1900" dirty="0"/>
              <a:t> </a:t>
            </a:r>
            <a:r>
              <a:rPr lang="en-GB" sz="1900" dirty="0" err="1"/>
              <a:t>uplatňujú</a:t>
            </a:r>
            <a:r>
              <a:rPr lang="en-GB" sz="1900" dirty="0"/>
              <a:t> </a:t>
            </a:r>
            <a:r>
              <a:rPr lang="en-GB" sz="1900" dirty="0" err="1"/>
              <a:t>revízne</a:t>
            </a:r>
            <a:r>
              <a:rPr lang="en-GB" sz="1900" dirty="0"/>
              <a:t> </a:t>
            </a:r>
            <a:r>
              <a:rPr lang="en-GB" sz="1900" dirty="0" err="1"/>
              <a:t>postupy</a:t>
            </a:r>
            <a:r>
              <a:rPr lang="en-GB" sz="1900" dirty="0"/>
              <a:t> </a:t>
            </a:r>
            <a:r>
              <a:rPr lang="en-GB" sz="1900" dirty="0" err="1"/>
              <a:t>podľa</a:t>
            </a:r>
            <a:r>
              <a:rPr lang="en-GB" sz="1900" dirty="0"/>
              <a:t> ZVO, </a:t>
            </a:r>
            <a:r>
              <a:rPr lang="en-GB" sz="1900" dirty="0" err="1"/>
              <a:t>postup</a:t>
            </a:r>
            <a:r>
              <a:rPr lang="en-GB" sz="1900" dirty="0"/>
              <a:t> </a:t>
            </a:r>
            <a:r>
              <a:rPr lang="en-GB" sz="1900" dirty="0" err="1"/>
              <a:t>podľa</a:t>
            </a:r>
            <a:r>
              <a:rPr lang="en-GB" sz="1900" dirty="0"/>
              <a:t> ZVO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1900" dirty="0"/>
              <a:t>Pri ostatných zákazkách určiť interný postup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Zodpovedná</a:t>
            </a:r>
            <a:r>
              <a:rPr lang="en-GB" sz="1900" dirty="0"/>
              <a:t> </a:t>
            </a:r>
            <a:r>
              <a:rPr lang="en-GB" sz="1900" dirty="0" err="1"/>
              <a:t>osoba</a:t>
            </a:r>
            <a:endParaRPr lang="en-GB" sz="19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1900" dirty="0" err="1"/>
              <a:t>Časové</a:t>
            </a:r>
            <a:r>
              <a:rPr lang="en-GB" sz="1900" dirty="0"/>
              <a:t> </a:t>
            </a:r>
            <a:r>
              <a:rPr lang="en-GB" sz="1900" dirty="0" err="1"/>
              <a:t>lehoty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05057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7312"/>
            <a:ext cx="9144000" cy="1270102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potrebuje vypracovať smernicu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4229"/>
            <a:ext cx="9144000" cy="246407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každý verejný obstarávateľ podľa ZVO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každý obstarávateľ podľa ZVO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„dotované“ subjekty sa riadia Jednotnou príručkou alebo pokynmi subjektu, ktorý poskytol dotáciu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0917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894876"/>
            <a:ext cx="9144000" cy="1069586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Evidencia referencií a súhrnné správy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30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Referencie</a:t>
            </a:r>
            <a:r>
              <a:rPr lang="en-GB" sz="2000" dirty="0"/>
              <a:t> </a:t>
            </a:r>
            <a:r>
              <a:rPr lang="en-GB" sz="2000" dirty="0" err="1"/>
              <a:t>pri</a:t>
            </a:r>
            <a:r>
              <a:rPr lang="en-GB" sz="2000" dirty="0"/>
              <a:t> </a:t>
            </a:r>
            <a:r>
              <a:rPr lang="en-GB" sz="2000" dirty="0" err="1"/>
              <a:t>podlimitných</a:t>
            </a:r>
            <a:r>
              <a:rPr lang="en-GB" sz="2000" dirty="0"/>
              <a:t> a </a:t>
            </a:r>
            <a:r>
              <a:rPr lang="en-GB" sz="2000" dirty="0" err="1"/>
              <a:t>nadlimitných</a:t>
            </a:r>
            <a:r>
              <a:rPr lang="en-GB" sz="2000" dirty="0"/>
              <a:t> </a:t>
            </a:r>
            <a:r>
              <a:rPr lang="en-GB" sz="2000" dirty="0" err="1"/>
              <a:t>zákazkách</a:t>
            </a:r>
            <a:r>
              <a:rPr lang="en-GB" sz="2000" dirty="0"/>
              <a:t> </a:t>
            </a:r>
            <a:r>
              <a:rPr lang="en-GB" sz="2000" dirty="0" err="1"/>
              <a:t>podľa</a:t>
            </a:r>
            <a:r>
              <a:rPr lang="en-GB" sz="2000" dirty="0"/>
              <a:t> ZVO (</a:t>
            </a:r>
            <a:r>
              <a:rPr lang="en-SK" sz="2000" spc="-1" dirty="0">
                <a:solidFill>
                  <a:srgbClr val="000000"/>
                </a:solidFill>
                <a:ea typeface="Open Sans" pitchFamily="2" charset="0"/>
                <a:cs typeface="Open Sans" pitchFamily="2" charset="0"/>
              </a:rPr>
              <a:t>§ 12)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O</a:t>
            </a:r>
            <a:r>
              <a:rPr lang="en-SK" sz="2000" dirty="0"/>
              <a:t>statné referencie:</a:t>
            </a:r>
            <a:endParaRPr lang="sk-SK" sz="20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2000" dirty="0" err="1"/>
              <a:t>Kto</a:t>
            </a:r>
            <a:r>
              <a:rPr lang="en-GB" sz="2000" dirty="0"/>
              <a:t> </a:t>
            </a:r>
            <a:r>
              <a:rPr lang="en-GB" sz="2000" dirty="0" err="1"/>
              <a:t>vystaví</a:t>
            </a:r>
            <a:endParaRPr lang="en-GB" sz="20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2000" dirty="0" err="1"/>
              <a:t>Formát</a:t>
            </a:r>
            <a:r>
              <a:rPr lang="en-GB" sz="2000" dirty="0"/>
              <a:t> </a:t>
            </a:r>
            <a:r>
              <a:rPr lang="en-GB" sz="2000" dirty="0" err="1"/>
              <a:t>vystavenia</a:t>
            </a:r>
            <a:endParaRPr lang="en-GB" sz="2000" dirty="0"/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en-GB" sz="2000" dirty="0" err="1"/>
              <a:t>Zverejneniev</a:t>
            </a:r>
            <a:r>
              <a:rPr lang="en-GB" sz="2000" dirty="0"/>
              <a:t> </a:t>
            </a:r>
            <a:r>
              <a:rPr lang="en-GB" sz="2000" dirty="0" err="1"/>
              <a:t>Evidencii</a:t>
            </a:r>
            <a:r>
              <a:rPr lang="en-GB" sz="2000" dirty="0"/>
              <a:t> </a:t>
            </a:r>
            <a:r>
              <a:rPr lang="en-GB" sz="2000" dirty="0" err="1"/>
              <a:t>referencií</a:t>
            </a:r>
            <a:endParaRPr lang="en-GB" sz="20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GB" sz="2000" dirty="0" err="1"/>
              <a:t>Kedy</a:t>
            </a:r>
            <a:r>
              <a:rPr lang="en-GB" sz="2000" dirty="0"/>
              <a:t> </a:t>
            </a:r>
            <a:r>
              <a:rPr lang="en-GB" sz="2000" dirty="0" err="1"/>
              <a:t>vystaviť</a:t>
            </a:r>
            <a:r>
              <a:rPr lang="en-GB" sz="2000" dirty="0"/>
              <a:t> </a:t>
            </a:r>
            <a:r>
              <a:rPr lang="en-GB" sz="2000" dirty="0" err="1"/>
              <a:t>negatívnu</a:t>
            </a:r>
            <a:r>
              <a:rPr lang="en-GB" sz="2000" dirty="0"/>
              <a:t> </a:t>
            </a:r>
            <a:r>
              <a:rPr lang="en-GB" sz="2000" dirty="0" err="1"/>
              <a:t>referenciu</a:t>
            </a:r>
            <a:r>
              <a:rPr lang="en-GB" sz="2000" dirty="0"/>
              <a:t> </a:t>
            </a:r>
            <a:r>
              <a:rPr lang="sk-SK" sz="2000" dirty="0"/>
              <a:t>(v budúcnosti možnosť odmietnuť podpísať zmluvu)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48952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894876"/>
            <a:ext cx="9144000" cy="1069586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Archivácia dokumentácie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31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Doba archivácie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Definovať spôsob archivovania (písomne, elektronicky, kombinovane)</a:t>
            </a:r>
            <a:endParaRPr lang="en-SK" sz="2000" spc="-1" dirty="0">
              <a:solidFill>
                <a:srgbClr val="000000"/>
              </a:solidFill>
              <a:ea typeface="Open Sans" pitchFamily="2" charset="0"/>
              <a:cs typeface="Open Sans" pitchFamily="2" charset="0"/>
            </a:endParaRP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Zodpovedná osoba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Lehota predloženia dokumentácie na archiváciu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44550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14752"/>
            <a:ext cx="9144000" cy="1069586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Prílohy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32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962364"/>
            <a:ext cx="8846464" cy="3544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3200" b="1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Formuláre na jednotlivé kroky v rámci obstarávania, napr. 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Plán verejného obstarávania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Stanovenie predpokladanej hodnoty zákazky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Interný list na VO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Výzva na predkladanie ponúk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Čestné vyhlásenie ku konfliktu záujmov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Záznam z prieskumu trhu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Zápisnica z vyhodnotenia ponúk</a:t>
            </a:r>
          </a:p>
          <a:p>
            <a:pPr marL="890588" indent="-400050" algn="l">
              <a:buClr>
                <a:srgbClr val="3E97EF"/>
              </a:buClr>
              <a:buFont typeface="Courier New" panose="02070309020205020404" pitchFamily="49" charset="0"/>
              <a:buChar char="o"/>
            </a:pPr>
            <a:r>
              <a:rPr lang="sk-SK" sz="2000" dirty="0"/>
              <a:t>Vzory zmlúv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3937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550069"/>
            <a:ext cx="9144000" cy="613728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Aktualizácia smernice po 30.03.2022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33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486252"/>
            <a:ext cx="8846464" cy="4912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3200" b="1" dirty="0"/>
              <a:t>Zásadné zmeny z pohľadu smernice: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Definícia pojmov (vyňatie pojmov EKS a EVO)</a:t>
            </a:r>
            <a:endParaRPr lang="en-SK" sz="2000" dirty="0"/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Preskúmanie výnimiek zo ZVO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Úprava pojmov „bežná dostupnosť“, sociálny a environmentálny aspekt </a:t>
            </a:r>
            <a:r>
              <a:rPr lang="en-GB" sz="2000" dirty="0"/>
              <a:t>(</a:t>
            </a:r>
            <a:r>
              <a:rPr lang="en-SK" sz="2000" dirty="0"/>
              <a:t>§ 2)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Zavedenie pojmov elektronická platforma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13</a:t>
            </a:r>
            <a:r>
              <a:rPr lang="en-SK" sz="2000" dirty="0"/>
              <a:t>)</a:t>
            </a:r>
            <a:r>
              <a:rPr lang="sk-SK" sz="2000" dirty="0"/>
              <a:t>, zjednodušený postup obstarávania</a:t>
            </a:r>
            <a:endParaRPr lang="en-SK" sz="2000" dirty="0"/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000" dirty="0"/>
              <a:t>Úprava finančných limitov pre stanovenie spôsobu </a:t>
            </a:r>
            <a:r>
              <a:rPr lang="en-SK" sz="2100" dirty="0"/>
              <a:t>obstarávania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5</a:t>
            </a:r>
            <a:r>
              <a:rPr lang="en-SK" sz="21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Zmeniť charakteristiku nedovoleného rozdelenia zákaziek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6</a:t>
            </a:r>
            <a:r>
              <a:rPr lang="en-SK" sz="21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Zmeniť spôsob zverejňovania súhrnných správ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10</a:t>
            </a:r>
            <a:r>
              <a:rPr lang="en-SK" sz="21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Ú</a:t>
            </a:r>
            <a:r>
              <a:rPr lang="sk-SK" sz="2100" dirty="0" err="1"/>
              <a:t>prava</a:t>
            </a:r>
            <a:r>
              <a:rPr lang="sk-SK" sz="2100" dirty="0"/>
              <a:t> inštitútu referencie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1</a:t>
            </a:r>
            <a:r>
              <a:rPr lang="en-SK" sz="2100" dirty="0"/>
              <a:t>2)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Ú</a:t>
            </a:r>
            <a:r>
              <a:rPr lang="sk-SK" sz="2100" dirty="0" err="1"/>
              <a:t>prava</a:t>
            </a:r>
            <a:r>
              <a:rPr lang="sk-SK" sz="2100" dirty="0"/>
              <a:t> zmeny zmluvy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18, príp. Metodický pokyn ÚVO</a:t>
            </a:r>
            <a:r>
              <a:rPr lang="en-SK" sz="21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Zadefinovať používaný elektronický prostriedok alebo kombináciu viacerých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20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Prepracovať spôsob komunikácie s uchádzačmi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20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Prepracovať konflikt záujmov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23</a:t>
            </a:r>
            <a:r>
              <a:rPr lang="en-SK" sz="2000" dirty="0"/>
              <a:t>) </a:t>
            </a:r>
            <a:endParaRPr lang="sk-SK" sz="20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44619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14752"/>
            <a:ext cx="9144000" cy="759664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Aktualizácia smernice po 30.03.2022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34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876732"/>
            <a:ext cx="8846464" cy="4366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3200" b="1" dirty="0"/>
              <a:t>Zásadné zmeny z pohľadu smernice: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Prepracovať definovanie rozsahu dokumentácie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24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000" dirty="0"/>
              <a:t>Zaviesť elektronické otváranie ponúk bez osobnej účasti uchádzačov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52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000" dirty="0"/>
              <a:t>Pojem “otváranie obálok” nahradiť pojmom “otváranie ponúk”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Zmeniť formu Zápisnice z otvárania ponúk – </a:t>
            </a:r>
            <a:r>
              <a:rPr lang="sk-SK" sz="2100" dirty="0" err="1"/>
              <a:t>anonymizácia</a:t>
            </a:r>
            <a:r>
              <a:rPr lang="sk-SK" sz="2100" dirty="0"/>
              <a:t>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52</a:t>
            </a:r>
            <a:r>
              <a:rPr lang="en-SK" sz="21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100" dirty="0"/>
              <a:t>Zmeniť minimálne lehoty na predkladanie ponúk </a:t>
            </a:r>
            <a:r>
              <a:rPr lang="en-GB" sz="2100" dirty="0"/>
              <a:t>(</a:t>
            </a:r>
            <a:r>
              <a:rPr lang="en-SK" sz="2100" dirty="0"/>
              <a:t>§ 1</a:t>
            </a:r>
            <a:r>
              <a:rPr lang="sk-SK" sz="2100" dirty="0"/>
              <a:t>08..., </a:t>
            </a:r>
            <a:r>
              <a:rPr lang="en-SK" sz="2100" dirty="0"/>
              <a:t>§ 117)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Kompletne prepracovať postup obstarávania zákaziek s nízkou hodnotou </a:t>
            </a:r>
            <a:r>
              <a:rPr lang="en-GB" sz="2100" dirty="0"/>
              <a:t>(</a:t>
            </a:r>
            <a:r>
              <a:rPr lang="en-SK" sz="2100" dirty="0"/>
              <a:t>§ 117) 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100" dirty="0"/>
              <a:t>Zmeniť spôsob predkladania ponúk </a:t>
            </a:r>
            <a:r>
              <a:rPr lang="en-GB" sz="2100" dirty="0"/>
              <a:t>(</a:t>
            </a:r>
            <a:r>
              <a:rPr lang="en-SK" sz="2100" dirty="0"/>
              <a:t>§ 117)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100" dirty="0"/>
              <a:t>Zapracovať povinnosti realizácie zákaziek odborným garantom (</a:t>
            </a:r>
            <a:r>
              <a:rPr lang="en-SK" sz="2100" dirty="0"/>
              <a:t>§ </a:t>
            </a:r>
            <a:r>
              <a:rPr lang="sk-SK" sz="2100" dirty="0"/>
              <a:t>184...</a:t>
            </a:r>
            <a:r>
              <a:rPr lang="en-SK" sz="2100" dirty="0"/>
              <a:t>)</a:t>
            </a:r>
            <a:r>
              <a:rPr lang="sk-SK" sz="2100" dirty="0"/>
              <a:t> a registrovanej osoby </a:t>
            </a:r>
            <a:r>
              <a:rPr lang="en-GB" sz="2100" dirty="0"/>
              <a:t>(</a:t>
            </a:r>
            <a:r>
              <a:rPr lang="en-SK" sz="2100" dirty="0"/>
              <a:t>§ </a:t>
            </a:r>
            <a:r>
              <a:rPr lang="sk-SK" sz="2100" dirty="0"/>
              <a:t>184 o</a:t>
            </a:r>
            <a:r>
              <a:rPr lang="en-SK" sz="21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100" dirty="0"/>
              <a:t>Presne zadefinovať možnosť priameho zadania zákazky</a:t>
            </a:r>
            <a:endParaRPr lang="en-SK" sz="2100" dirty="0"/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100" dirty="0"/>
              <a:t>Upraviť formuláre</a:t>
            </a:r>
            <a:endParaRPr lang="en-SK" sz="2100" dirty="0"/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82079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14752"/>
            <a:ext cx="9144000" cy="759664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Aktualizácia smernice po 30.03.2022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35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736333"/>
            <a:ext cx="8846464" cy="481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1600" b="1" dirty="0"/>
          </a:p>
          <a:p>
            <a:pPr algn="l">
              <a:buClr>
                <a:srgbClr val="3E97EF"/>
              </a:buClr>
            </a:pPr>
            <a:r>
              <a:rPr lang="sk-SK" sz="2800" b="1" dirty="0"/>
              <a:t>Doplnkové zmeny z pohľadu smernice:</a:t>
            </a:r>
          </a:p>
          <a:p>
            <a:pPr algn="l">
              <a:buClr>
                <a:srgbClr val="3E97EF"/>
              </a:buClr>
            </a:pPr>
            <a:endParaRPr lang="sk-SK" sz="1200" b="1" dirty="0"/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Doplniť možnosť obmedziť alebo vylúčiť účasť uchádzačov z 3. krajín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10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Zapracovať povinný sociálny a environmentálny aspekt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10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Zapracovať povinnosť preskúmať verejných funkcionárov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11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000" dirty="0"/>
              <a:t>Ú</a:t>
            </a:r>
            <a:r>
              <a:rPr lang="sk-SK" sz="2000" dirty="0" err="1"/>
              <a:t>prava</a:t>
            </a:r>
            <a:r>
              <a:rPr lang="sk-SK" sz="2000" dirty="0"/>
              <a:t> spôsobu príležitostného verejného obstarávania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16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Zmeniť podmienky účasti, týkajúce sa osobného postavenia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32</a:t>
            </a:r>
            <a:r>
              <a:rPr lang="en-SK" sz="2000" dirty="0"/>
              <a:t>)</a:t>
            </a:r>
            <a:r>
              <a:rPr lang="sk-SK" sz="2000" dirty="0"/>
              <a:t>, drobné zmeny aj vo finančnom a ekonomickom postavení (</a:t>
            </a:r>
            <a:r>
              <a:rPr lang="en-SK" sz="2000" dirty="0"/>
              <a:t>§ </a:t>
            </a:r>
            <a:r>
              <a:rPr lang="sk-SK" sz="2000" dirty="0"/>
              <a:t>33) a technickej a odbornej spôsobilosti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34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Upraviť dôvody vylúčenia uchádzača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40, ods. 6 a 8) 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Upraviť kritériá na vyhodnotenie ponúk: dĺžka záruky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45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95949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14752"/>
            <a:ext cx="9144000" cy="759664"/>
          </a:xfrm>
        </p:spPr>
        <p:txBody>
          <a:bodyPr>
            <a:normAutofit fontScale="90000"/>
          </a:bodyPr>
          <a:lstStyle/>
          <a:p>
            <a:b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Aktualizácia smernice po 30.03.2022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36</a:t>
            </a:fld>
            <a:endParaRPr lang="sk-SK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5E1B9B-8EE4-1D40-54E1-D09670775243}"/>
              </a:ext>
            </a:extLst>
          </p:cNvPr>
          <p:cNvSpPr txBox="1">
            <a:spLocks/>
          </p:cNvSpPr>
          <p:nvPr/>
        </p:nvSpPr>
        <p:spPr>
          <a:xfrm>
            <a:off x="1672768" y="1736333"/>
            <a:ext cx="8846464" cy="481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k-SK" sz="1600" b="1" dirty="0"/>
          </a:p>
          <a:p>
            <a:pPr algn="l">
              <a:buClr>
                <a:srgbClr val="3E97EF"/>
              </a:buClr>
            </a:pPr>
            <a:r>
              <a:rPr lang="sk-SK" sz="2800" b="1" dirty="0"/>
              <a:t>Doplnkové zmeny z pohľadu smernice:</a:t>
            </a:r>
          </a:p>
          <a:p>
            <a:pPr algn="l">
              <a:buClr>
                <a:srgbClr val="3E97EF"/>
              </a:buClr>
            </a:pPr>
            <a:endParaRPr lang="sk-SK" sz="1200" b="1" dirty="0"/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Zmeniť spôsob oznámenia o výsledku vyhodnotenia ponúk uchádzačom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55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Zapracovať možnosť rokovanie o znížení ceny s úspešným uchádzačom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56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Zmeniť rozsah zverejnenia dokumentácie k ukončenej zákazke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64</a:t>
            </a:r>
            <a:r>
              <a:rPr lang="en-SK" sz="2000" dirty="0"/>
              <a:t>)</a:t>
            </a:r>
          </a:p>
          <a:p>
            <a:pPr marL="457200" lvl="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Zapracovať zmeny spôsobu obstarania podlimitných zákaziek: bežný postup, zjednodušený postup </a:t>
            </a:r>
            <a:r>
              <a:rPr lang="en-GB" sz="2000" dirty="0"/>
              <a:t>(</a:t>
            </a:r>
            <a:r>
              <a:rPr lang="en-SK" sz="2000" dirty="0"/>
              <a:t>§ </a:t>
            </a:r>
            <a:r>
              <a:rPr lang="sk-SK" sz="2000" dirty="0"/>
              <a:t>108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000" dirty="0"/>
              <a:t>Zmena revíznych postupov </a:t>
            </a:r>
            <a:r>
              <a:rPr lang="en-GB" sz="2000" dirty="0"/>
              <a:t>(</a:t>
            </a:r>
            <a:r>
              <a:rPr lang="en-SK" sz="2000" dirty="0"/>
              <a:t>§</a:t>
            </a:r>
            <a:r>
              <a:rPr lang="sk-SK" sz="2000" dirty="0"/>
              <a:t>163...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en-SK" sz="2000" dirty="0"/>
              <a:t>Zmeniť výšku </a:t>
            </a:r>
            <a:r>
              <a:rPr lang="sk-SK" sz="2000" dirty="0"/>
              <a:t>správnych deliktov </a:t>
            </a:r>
            <a:r>
              <a:rPr lang="en-SK" sz="2000" dirty="0"/>
              <a:t>zo strany ÚVO </a:t>
            </a:r>
            <a:r>
              <a:rPr lang="en-GB" sz="2000" dirty="0"/>
              <a:t>(</a:t>
            </a:r>
            <a:r>
              <a:rPr lang="en-SK" sz="2000" dirty="0"/>
              <a:t>§ 1</a:t>
            </a:r>
            <a:r>
              <a:rPr lang="sk-SK" sz="2000" dirty="0"/>
              <a:t>69</a:t>
            </a:r>
            <a:r>
              <a:rPr lang="en-SK" sz="2000" dirty="0"/>
              <a:t>)</a:t>
            </a:r>
          </a:p>
          <a:p>
            <a:pPr marL="457200" indent="-457200" algn="l"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088504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708040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Ďakujem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2253" y="4420231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sk-SK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r>
              <a:rPr lang="sk-SK" sz="3600" dirty="0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Ing. Ivana </a:t>
            </a:r>
            <a:r>
              <a:rPr lang="sk-SK" sz="3600" dirty="0" err="1">
                <a:solidFill>
                  <a:srgbClr val="3E97EF"/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Hodošiová</a:t>
            </a:r>
            <a:endParaRPr lang="sk-SK" sz="3600" dirty="0">
              <a:solidFill>
                <a:srgbClr val="3E97EF"/>
              </a:solidFill>
              <a:effectLst/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endParaRPr lang="sk-SK" dirty="0"/>
          </a:p>
          <a:p>
            <a:r>
              <a:rPr lang="sk-SK" dirty="0"/>
              <a:t>Škola obstarávania, </a:t>
            </a:r>
            <a:r>
              <a:rPr lang="sk-SK" dirty="0" err="1"/>
              <a:t>webinár</a:t>
            </a:r>
            <a:r>
              <a:rPr lang="sk-SK" dirty="0"/>
              <a:t>, 29.06.2022</a:t>
            </a:r>
          </a:p>
          <a:p>
            <a:r>
              <a:rPr lang="sk-SK" b="1" dirty="0">
                <a:solidFill>
                  <a:srgbClr val="3E97EF"/>
                </a:solidFill>
              </a:rPr>
              <a:t>info@skolaobstaravania.sk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37</a:t>
            </a:fld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6C3271F8-4254-7095-774B-83243FA5D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48" y="1177192"/>
            <a:ext cx="4342303" cy="158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1333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Členenie smernice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97004"/>
            <a:ext cx="9144000" cy="42329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Úvodné ustanovenia (definovanie organizácie podľa ZVO)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Základné pojmy, použité skratky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Organizácia procesu VO a definovanie jednotlivých rolí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Plán verejného obstarávania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Stanovenie predpokladanej hodnoty zákazky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Finančné limity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Výnimky zo ZVO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Príležitostné spoločné verejné obstarávanie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83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1333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Členenie smernice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3223"/>
            <a:ext cx="9144000" cy="42329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In-</a:t>
            </a:r>
            <a:r>
              <a:rPr lang="sk-SK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house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zákazky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Prípravné trhové konzultácie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Konflikt záujmov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Rozdelenie zákazky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Environmentálne a sociálne hľadiská vo 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nadlimitných a podlimitných zákaziek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s nízkou hodnotou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Obstarávanie zákaziek malého rozsahu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Stanovenie podmienok účasti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Určenie kritérií na vyhodnotenie ponúk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19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1333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Členenie smernice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97004"/>
            <a:ext cx="9144000" cy="42329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Kritériá výberu dodávateľov pre </a:t>
            </a:r>
            <a:r>
              <a:rPr lang="sk-SK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ZsNH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bez zverejnenia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Zmena zmluvy (dodatky)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Revízne postupy (podľa ZVO a mimo ZVO)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Evidencia referencií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Súhrnné správy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Archivácia dokumentácie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Záverečné ustanovenie (platnosť smernice)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Prílohy (formuláre)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37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1333"/>
            <a:ext cx="9144000" cy="911715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Úvodné ustanovenia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1344"/>
            <a:ext cx="9144000" cy="331404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Zaradenie VO /O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podľa zákona (</a:t>
            </a:r>
            <a:r>
              <a:rPr lang="en-SK" dirty="0"/>
              <a:t>§7, §9 ZVO)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Zadefinovanie rozsahu smernice (</a:t>
            </a:r>
            <a:r>
              <a:rPr lang="sk-SK" sz="2400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ZsNH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zákazky malého rozsahu...)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Platnosť smernice ( napr. do 02/2024)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Na koho sa platnosť smernice vzťahuje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Základné princípy VO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21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210" y="453765"/>
            <a:ext cx="9144000" cy="1499399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Organizácia procesu VO a definovanie jednotlivých rolí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42329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Interný list</a:t>
            </a: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požiadavka na VO – kto a komu predkladá, kto schvaľuje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a ako prideľuje realizáciu VO zodpovednej osobe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Postupnosť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jednotlivých krokov v rámci VO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Zodpovednosti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(Plán VO, stanovenie PHZ, opis predmetu zákazky, zverejňovanie, komunikácia, zostavenie komisie na vyhodnotenie ponúk, vyhodnotenie ponúk, prístup do </a:t>
            </a:r>
            <a:r>
              <a:rPr lang="sk-SK" spc="-1" dirty="0" err="1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over.si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revízne postupy, preverenie poskytnutia súčinnosti, prípravu podpisu zmluvy, súhrnné správy, referencie, archivácia)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Schvaľovacie a rozhodovacie právomoci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8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0E0FD-CF21-29CD-6039-BC5700EAB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990" y="671884"/>
            <a:ext cx="9144000" cy="1069586"/>
          </a:xfrm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rgbClr val="3E97E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Plán verejného obstarávania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320AB-4816-9FDB-ED50-E97BAE15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164"/>
            <a:ext cx="9144000" cy="365652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Kedy a na základe čoho sa zostaví Plán VO na ďalší rok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sz="2400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Zodpovedná </a:t>
            </a:r>
            <a:r>
              <a:rPr lang="sk-SK" sz="2400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osoba</a:t>
            </a:r>
            <a:endParaRPr lang="sk-SK" sz="2400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Miesto,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kde je aktuálny Plán VO uložený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Kto môže Plán Vo aktualizovať?</a:t>
            </a:r>
            <a:endParaRPr lang="sk-SK" spc="-1" dirty="0">
              <a:solidFill>
                <a:srgbClr val="000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 potrebné zmeny schvaľovať?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Ak áno, kedy a kto.</a:t>
            </a:r>
          </a:p>
          <a:p>
            <a:pPr marL="457200" indent="-457200" algn="just">
              <a:lnSpc>
                <a:spcPct val="100000"/>
              </a:lnSpc>
              <a:buClr>
                <a:srgbClr val="3E97EF"/>
              </a:buClr>
              <a:buFont typeface="Arial" panose="020B0604020202020204" pitchFamily="34" charset="0"/>
              <a:buChar char="•"/>
            </a:pPr>
            <a:r>
              <a:rPr lang="sk-SK" b="1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Rozsah plánu VO </a:t>
            </a:r>
            <a:r>
              <a:rPr lang="sk-SK" spc="-1" dirty="0">
                <a:solidFill>
                  <a:srgbClr val="000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(budúce obstarávania, rámcové zmluvy, zmluvy na dobu neurčitú)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1C9DE44-2BD4-DF89-A8BE-B0A99DAF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1" y="0"/>
            <a:ext cx="53340" cy="2141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38AEDC40-99DA-62CD-64D3-10F249B281FA}"/>
              </a:ext>
            </a:extLst>
          </p:cNvPr>
          <p:cNvSpPr txBox="1"/>
          <p:nvPr/>
        </p:nvSpPr>
        <p:spPr>
          <a:xfrm rot="16200000">
            <a:off x="-958054" y="3275112"/>
            <a:ext cx="3135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cap="all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www.skolaobstaravania.sk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39A9615A-AF61-8A27-3B09-9256E0E8F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709" y="158895"/>
            <a:ext cx="925466" cy="911715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5BA1FBB-F5A9-E6E8-CBC3-D47E1A1D0164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0967085" y="6356350"/>
            <a:ext cx="386715" cy="386715"/>
          </a:xfrm>
          <a:prstGeom prst="ellipse">
            <a:avLst/>
          </a:prstGeom>
          <a:noFill/>
          <a:ln w="12700">
            <a:solidFill>
              <a:srgbClr val="3E97E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504D"/>
                </a:solidFill>
              </a14:hiddenFill>
            </a:ext>
          </a:extLst>
        </p:spPr>
        <p:txBody>
          <a:bodyPr rot="0" vert="horz" wrap="square" lIns="91440" tIns="0" rIns="91440" bIns="0" anchor="ctr" anchorCtr="0" upright="1">
            <a:noAutofit/>
          </a:bodyPr>
          <a:lstStyle/>
          <a:p>
            <a:pPr algn="ctr"/>
            <a:endParaRPr lang="sk-SK" sz="1100" dirty="0">
              <a:solidFill>
                <a:srgbClr val="1F252F"/>
              </a:solidFill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A1122E5-985D-8FB7-8C1D-DEBE59EB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810-D61F-4F4C-96B3-FE5BF674D32A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182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2531</Words>
  <Application>Microsoft Macintosh PowerPoint</Application>
  <PresentationFormat>Widescreen</PresentationFormat>
  <Paragraphs>441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Open Sans</vt:lpstr>
      <vt:lpstr>Open Sans ExtraBold</vt:lpstr>
      <vt:lpstr>Special#Default Metrics Font</vt:lpstr>
      <vt:lpstr>Times New Roman</vt:lpstr>
      <vt:lpstr>Motív Office</vt:lpstr>
      <vt:lpstr>Smernica o verejnom obstarávaní</vt:lpstr>
      <vt:lpstr>Prečo je smernica potrebná?</vt:lpstr>
      <vt:lpstr>Kto potrebuje vypracovať smernicu</vt:lpstr>
      <vt:lpstr>Členenie smernice</vt:lpstr>
      <vt:lpstr>Členenie smernice</vt:lpstr>
      <vt:lpstr>Členenie smernice</vt:lpstr>
      <vt:lpstr>Úvodné ustanovenia</vt:lpstr>
      <vt:lpstr>Organizácia procesu VO a definovanie jednotlivých rolí</vt:lpstr>
      <vt:lpstr>Plán verejného obstarávania</vt:lpstr>
      <vt:lpstr>Stanovenie PHZ</vt:lpstr>
      <vt:lpstr>Finančné limity</vt:lpstr>
      <vt:lpstr>Výnimky zo ZVO</vt:lpstr>
      <vt:lpstr>Príležitostné spoločné VO a in-house</vt:lpstr>
      <vt:lpstr>Prípravné trhové konzultácie</vt:lpstr>
      <vt:lpstr>Konflikt záujmov</vt:lpstr>
      <vt:lpstr>Rozdelenie zákazky</vt:lpstr>
      <vt:lpstr>Environmentálne a sociálne hľadiská </vt:lpstr>
      <vt:lpstr>Obstarávanie nadlimitných a podlimitných zákaziek</vt:lpstr>
      <vt:lpstr>Obstarávanie zákaziek s nízkou hodnotou</vt:lpstr>
      <vt:lpstr>Obstarávanie zákaziek s nízkou hodnotou</vt:lpstr>
      <vt:lpstr>Obstarávanie zákaziek s nízkou hodnotou</vt:lpstr>
      <vt:lpstr>Obstarávanie zákaziek s nízkou hodnotou</vt:lpstr>
      <vt:lpstr>Obstarávanie zákaziek s nízkou hodnotou</vt:lpstr>
      <vt:lpstr>Obstarávanie zákaziek s nízkou hodnotou</vt:lpstr>
      <vt:lpstr>Obstarávanie zákaziek s nízkou hodnotou</vt:lpstr>
      <vt:lpstr>Obstarávanie zákaziek malého rozsahu</vt:lpstr>
      <vt:lpstr>Stanovenie podmienok účasti</vt:lpstr>
      <vt:lpstr> Kritériá výberu dodávateľov pre ZsNH bez zverejnenia</vt:lpstr>
      <vt:lpstr> Revízne postupy</vt:lpstr>
      <vt:lpstr> Evidencia referencií a súhrnné správy</vt:lpstr>
      <vt:lpstr> Archivácia dokumentácie</vt:lpstr>
      <vt:lpstr> Prílohy</vt:lpstr>
      <vt:lpstr> Aktualizácia smernice po 30.03.2022</vt:lpstr>
      <vt:lpstr> Aktualizácia smernice po 30.03.2022</vt:lpstr>
      <vt:lpstr> Aktualizácia smernice po 30.03.2022</vt:lpstr>
      <vt:lpstr> Aktualizácia smernice po 30.03.2022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Matúš Džuppa</dc:creator>
  <cp:lastModifiedBy>Ivana Hodošiová</cp:lastModifiedBy>
  <cp:revision>60</cp:revision>
  <dcterms:created xsi:type="dcterms:W3CDTF">2022-05-30T16:59:22Z</dcterms:created>
  <dcterms:modified xsi:type="dcterms:W3CDTF">2022-06-28T12:22:46Z</dcterms:modified>
</cp:coreProperties>
</file>