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3" r:id="rId27"/>
    <p:sldId id="282" r:id="rId28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97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1221F4-68A2-4A21-A72F-BFC239F86AE9}" type="datetimeFigureOut">
              <a:rPr lang="sk-SK" smtClean="0"/>
              <a:t>3. 6. 2022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C652F6-55D8-4EE5-844A-2C7A7CCFA33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42115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755616-8711-3281-81E4-03B72A47DA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E0AA97D-DDAB-AEEC-E98A-A658D7AC2B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2CE2F362-6C22-9934-9FA4-EBEB753F1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FA16-3D1B-4B41-AB7F-187973CF3795}" type="datetime1">
              <a:rPr lang="sk-SK" smtClean="0"/>
              <a:t>3. 6. 2022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E671107-87F3-767D-6381-FB0A6679D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D47D39B0-2D11-B107-C183-6A0455194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5810-D61F-4F4C-96B3-FE5BF674D32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9063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C365CB-A33B-04C6-D03E-098119233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2CA5DE89-E350-6D04-6CD7-34BAC0D896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133E7508-269A-264C-20FB-F1E2CBBDD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750C0-D000-48B1-B30B-0DD78BB0EC54}" type="datetime1">
              <a:rPr lang="sk-SK" smtClean="0"/>
              <a:t>3. 6. 2022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8FBAAB4-F803-1515-662C-6825D313C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34707FDE-D0B4-04CF-A3AE-9B33F0DDF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5810-D61F-4F4C-96B3-FE5BF674D32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00983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3075A0B4-94D7-45AC-B69A-5BC08913C9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3A347023-1153-A31C-6742-8A56F0720F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689243B3-5869-8526-F493-F9D7F1287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5597-1DA0-453B-A973-875C96D296C3}" type="datetime1">
              <a:rPr lang="sk-SK" smtClean="0"/>
              <a:t>3. 6. 2022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0470CCB-FFAF-5F0C-0282-41F4C688D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6861C1B-15F9-E4A0-0524-6B4C3CEC8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5810-D61F-4F4C-96B3-FE5BF674D32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89120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314D91-9107-05EF-E8C8-C60027177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1597352-9258-6247-1189-DF018D692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197859EE-515C-1670-9C5D-2D66D5E02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3DC51-F6CB-4D69-81DD-4C79829708A0}" type="datetime1">
              <a:rPr lang="sk-SK" smtClean="0"/>
              <a:t>3. 6. 2022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FA38D34D-8BFC-B36C-BA16-89E2C9376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EFE5C1C-4B19-28F2-639D-8070CCDF4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5810-D61F-4F4C-96B3-FE5BF674D32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12086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B00F27-1B00-ACBE-2857-B4C5AC5C0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3239C70-C9A4-B4D3-CCF2-37C44D5AAD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2DBA156-F725-C741-C4E6-C2E0E763B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5489F-7B19-49A2-9465-1C58F510C81F}" type="datetime1">
              <a:rPr lang="sk-SK" smtClean="0"/>
              <a:t>3. 6. 2022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DFD5F24E-37EB-5A34-D6A6-63236CEBE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D75A4113-9128-B4A2-6E50-C4A9573F3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5810-D61F-4F4C-96B3-FE5BF674D32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93395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C4A497-078C-785F-4282-3544EA805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66FC472-3EE3-B93B-36DF-D4990530B3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3E6F0772-9A10-523D-3753-DD005E0D11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38700961-1ABD-37F7-D790-F5C655D1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32994-1263-49C4-895F-23920311D4C0}" type="datetime1">
              <a:rPr lang="sk-SK" smtClean="0"/>
              <a:t>3. 6. 2022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13984E02-0B23-9F9C-52E3-525021FC4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8104DE76-24FF-6A45-C076-7DCC0164F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5810-D61F-4F4C-96B3-FE5BF674D32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33375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6439EE-777B-4E37-894B-30207FF25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B8A3201-6246-DE39-ADDF-3EC5D9ABCD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39EA00B8-1143-8DA9-1D50-419B85B7A7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A5129AE-6DF9-860D-1E4F-92F7232414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8CA2524C-89AC-7510-476F-8809D1DB4D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E503065A-4710-E34F-4C74-C2CA2FB0E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8DBEC-2207-43F5-9690-DF4424973ADA}" type="datetime1">
              <a:rPr lang="sk-SK" smtClean="0"/>
              <a:t>3. 6. 2022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143BC860-5679-66D5-12CB-22A203707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F103BADA-8556-EEF1-6D91-C2885C21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5810-D61F-4F4C-96B3-FE5BF674D32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69340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D64963-2F46-782F-E9E7-F2220D86A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34002A52-4FEE-8C2E-6A6C-4F96E6C1A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39605-1E2B-412F-9A8F-92EA20CE4ECA}" type="datetime1">
              <a:rPr lang="sk-SK" smtClean="0"/>
              <a:t>3. 6. 2022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6D8E0A95-0584-3E8E-780B-C4EE0CC70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BCE9FFF9-EBB4-B512-7050-A7559CBA0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5810-D61F-4F4C-96B3-FE5BF674D32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74915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B8EB0FD1-D348-251D-566C-1E0422B64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FB755-62C9-4E98-B2D5-90F455257D37}" type="datetime1">
              <a:rPr lang="sk-SK" smtClean="0"/>
              <a:t>3. 6. 2022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5D528901-0DCB-33B8-ABE3-C5F55D318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166C4587-5B1C-61A4-EDCF-DBEF5A067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5810-D61F-4F4C-96B3-FE5BF674D32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38302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8C8534-2B40-6BD1-354C-8192C56FC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33F635C-FF91-A45F-178B-56D07F148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9400A24-D640-91DA-1F0E-309BD3CA8B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CF9ECD2A-09F1-CE82-848F-9028749F2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ECCBC-394F-4603-9492-E7E154EF5B03}" type="datetime1">
              <a:rPr lang="sk-SK" smtClean="0"/>
              <a:t>3. 6. 2022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502B105B-38D0-FADC-5C0F-B390971C8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FF03825A-D570-DF36-2485-21C776651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5810-D61F-4F4C-96B3-FE5BF674D32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38566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F9D014-DA99-C702-B02C-C0D262E9C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201C627C-8846-2276-2313-D36253DA80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F9362A1-5894-8581-10AA-DF3EF63598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BB3927BA-9932-B62D-CF1B-9633BA70C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9F26B-1D6F-4384-A994-DE3B07F356C6}" type="datetime1">
              <a:rPr lang="sk-SK" smtClean="0"/>
              <a:t>3. 6. 2022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7D0E7768-A6C2-E582-DA2F-1DB86D524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408A78AA-04A2-307A-B029-1A02646FD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5810-D61F-4F4C-96B3-FE5BF674D32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0894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167427D3-B7F7-C67C-527F-E8158E99F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A9372E3-FAE5-5CE1-50B0-D8C9F8060C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8047AB11-22A8-26C1-C6A4-1E4C1C1808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0A0B3-6A95-4177-BE71-03758CB3BBBD}" type="datetime1">
              <a:rPr lang="sk-SK" smtClean="0"/>
              <a:t>3. 6. 2022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2703F388-761F-90BA-06A9-808CE2E102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8FD47C8E-82A7-0FA1-E8F6-A70ECF7996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45810-D61F-4F4C-96B3-FE5BF674D32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61049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kolaobstaravania.sk" TargetMode="External"/><Relationship Id="rId2" Type="http://schemas.openxmlformats.org/officeDocument/2006/relationships/hyperlink" Target="http://www.skolaobstaravania.sk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A0E0FD-CF21-29CD-6039-BC5700EABF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2309579"/>
            <a:ext cx="9144000" cy="1498040"/>
          </a:xfrm>
        </p:spPr>
        <p:txBody>
          <a:bodyPr>
            <a:normAutofit/>
          </a:bodyPr>
          <a:lstStyle/>
          <a:p>
            <a:r>
              <a:rPr lang="sk-SK" sz="4000" b="1" dirty="0">
                <a:latin typeface="Open Sans" pitchFamily="2" charset="0"/>
                <a:ea typeface="Open Sans" pitchFamily="2" charset="0"/>
                <a:cs typeface="Open Sans" pitchFamily="2" charset="0"/>
              </a:rPr>
              <a:t>Možnosť </a:t>
            </a:r>
            <a:r>
              <a:rPr lang="sk-SK" sz="4000" b="1" dirty="0" err="1">
                <a:latin typeface="Open Sans" pitchFamily="2" charset="0"/>
                <a:ea typeface="Open Sans" pitchFamily="2" charset="0"/>
                <a:cs typeface="Open Sans" pitchFamily="2" charset="0"/>
              </a:rPr>
              <a:t>dodatkovania</a:t>
            </a:r>
            <a:r>
              <a:rPr lang="sk-SK" sz="4000" b="1" dirty="0">
                <a:latin typeface="Open Sans" pitchFamily="2" charset="0"/>
                <a:ea typeface="Open Sans" pitchFamily="2" charset="0"/>
                <a:cs typeface="Open Sans" pitchFamily="2" charset="0"/>
              </a:rPr>
              <a:t> zmlúv z dôvodu extrémneho nárastu cien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D2320AB-4816-9FDB-ED50-E97BAE1585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4105275"/>
            <a:ext cx="9144000" cy="1655762"/>
          </a:xfrm>
        </p:spPr>
        <p:txBody>
          <a:bodyPr>
            <a:normAutofit fontScale="70000" lnSpcReduction="20000"/>
          </a:bodyPr>
          <a:lstStyle/>
          <a:p>
            <a:endParaRPr lang="sk-SK" dirty="0">
              <a:solidFill>
                <a:srgbClr val="3E97EF"/>
              </a:solidFill>
              <a:effectLst/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  <a:p>
            <a:r>
              <a:rPr lang="sk-SK" sz="3600" dirty="0">
                <a:solidFill>
                  <a:srgbClr val="3E97EF"/>
                </a:solidFill>
                <a:effectLst/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JUDr. Juraj Tkáč, PhD.</a:t>
            </a:r>
          </a:p>
          <a:p>
            <a:endParaRPr lang="sk-SK" dirty="0"/>
          </a:p>
          <a:p>
            <a:r>
              <a:rPr lang="sk-SK" dirty="0"/>
              <a:t>Škola obstarávania, </a:t>
            </a:r>
            <a:r>
              <a:rPr lang="sk-SK" dirty="0" err="1"/>
              <a:t>webinár</a:t>
            </a:r>
            <a:r>
              <a:rPr lang="sk-SK" dirty="0"/>
              <a:t>, 31.05.2022</a:t>
            </a:r>
          </a:p>
          <a:p>
            <a:r>
              <a:rPr lang="sk-SK" b="1" dirty="0">
                <a:solidFill>
                  <a:srgbClr val="3E97EF"/>
                </a:solidFill>
              </a:rPr>
              <a:t>info@skolaobstaravania.sk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11C9DE44-2BD4-DF89-A8BE-B0A99DAF82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31" y="0"/>
            <a:ext cx="53340" cy="21412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BlokTextu 5">
            <a:extLst>
              <a:ext uri="{FF2B5EF4-FFF2-40B4-BE49-F238E27FC236}">
                <a16:creationId xmlns:a16="http://schemas.microsoft.com/office/drawing/2014/main" id="{38AEDC40-99DA-62CD-64D3-10F249B281FA}"/>
              </a:ext>
            </a:extLst>
          </p:cNvPr>
          <p:cNvSpPr txBox="1"/>
          <p:nvPr/>
        </p:nvSpPr>
        <p:spPr>
          <a:xfrm rot="16200000">
            <a:off x="-958054" y="3275112"/>
            <a:ext cx="3135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cap="all" dirty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www.skolaobstaravania.sk</a:t>
            </a:r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E5BA1FBB-F5A9-E6E8-CBC3-D47E1A1D0164}"/>
              </a:ext>
            </a:extLst>
          </p:cNvPr>
          <p:cNvSpPr>
            <a:spLocks noChangeArrowheads="1"/>
          </p:cNvSpPr>
          <p:nvPr/>
        </p:nvSpPr>
        <p:spPr bwMode="auto">
          <a:xfrm rot="10800000" flipH="1">
            <a:off x="10967085" y="6356350"/>
            <a:ext cx="386715" cy="386715"/>
          </a:xfrm>
          <a:prstGeom prst="ellipse">
            <a:avLst/>
          </a:prstGeom>
          <a:noFill/>
          <a:ln w="12700">
            <a:solidFill>
              <a:srgbClr val="3E97E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0504D"/>
                </a:solidFill>
              </a14:hiddenFill>
            </a:ext>
          </a:extLst>
        </p:spPr>
        <p:txBody>
          <a:bodyPr rot="0" vert="horz" wrap="square" lIns="91440" tIns="0" rIns="91440" bIns="0" anchor="ctr" anchorCtr="0" upright="1">
            <a:noAutofit/>
          </a:bodyPr>
          <a:lstStyle/>
          <a:p>
            <a:pPr algn="ctr"/>
            <a:endParaRPr lang="sk-SK" sz="1100" dirty="0">
              <a:solidFill>
                <a:srgbClr val="1F252F"/>
              </a:solidFill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BA1122E5-985D-8FB7-8C1D-DEBE59EB6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5810-D61F-4F4C-96B3-FE5BF674D32A}" type="slidenum">
              <a:rPr lang="sk-SK" smtClean="0"/>
              <a:t>1</a:t>
            </a:fld>
            <a:endParaRPr lang="sk-SK"/>
          </a:p>
        </p:txBody>
      </p:sp>
      <p:pic>
        <p:nvPicPr>
          <p:cNvPr id="10" name="Obrázok 9">
            <a:extLst>
              <a:ext uri="{FF2B5EF4-FFF2-40B4-BE49-F238E27FC236}">
                <a16:creationId xmlns:a16="http://schemas.microsoft.com/office/drawing/2014/main" id="{7D569FF4-1257-07D0-42ED-AABDC6D4E5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857" y="281268"/>
            <a:ext cx="4114285" cy="1498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691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A0E0FD-CF21-29CD-6039-BC5700EABF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74418" y="949629"/>
            <a:ext cx="8560232" cy="911715"/>
          </a:xfrm>
        </p:spPr>
        <p:txBody>
          <a:bodyPr>
            <a:normAutofit fontScale="90000"/>
          </a:bodyPr>
          <a:lstStyle/>
          <a:p>
            <a:r>
              <a:rPr lang="pl-PL" sz="4000" b="1" dirty="0">
                <a:solidFill>
                  <a:srgbClr val="3E97E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Všeobecného metodické usmernienie č. 6/2022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D2320AB-4816-9FDB-ED50-E97BAE1585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47067" y="1990252"/>
            <a:ext cx="9144000" cy="3498209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buClr>
                <a:srgbClr val="3E97EF"/>
              </a:buClr>
            </a:pPr>
            <a:r>
              <a:rPr lang="sk-SK" sz="23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Z časového aspektu je </a:t>
            </a:r>
            <a:r>
              <a:rPr lang="sk-SK" sz="2300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nevyhnutné rozlišovať </a:t>
            </a:r>
            <a:r>
              <a:rPr lang="sk-SK" sz="23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či verejný obstarávateľ pristupuje alebo pristupoval k príslušným úkonom verejného obstarávania: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z="2300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pred výskytom </a:t>
            </a:r>
            <a:r>
              <a:rPr lang="sk-SK" sz="23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skúmanej okolnosti alebo skúmaných okolností,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z="2300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počas výskytu </a:t>
            </a:r>
            <a:r>
              <a:rPr lang="sk-SK" sz="23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skúmanej okolnosti alebo skúmaných okolností,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z="2300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po výskyte</a:t>
            </a:r>
            <a:r>
              <a:rPr lang="sk-SK" sz="23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, resp. pri existencii skúmanej okolnosti alebo skúmaných okolností.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11C9DE44-2BD4-DF89-A8BE-B0A99DAF82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31" y="0"/>
            <a:ext cx="53340" cy="21412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BlokTextu 5">
            <a:extLst>
              <a:ext uri="{FF2B5EF4-FFF2-40B4-BE49-F238E27FC236}">
                <a16:creationId xmlns:a16="http://schemas.microsoft.com/office/drawing/2014/main" id="{38AEDC40-99DA-62CD-64D3-10F249B281FA}"/>
              </a:ext>
            </a:extLst>
          </p:cNvPr>
          <p:cNvSpPr txBox="1"/>
          <p:nvPr/>
        </p:nvSpPr>
        <p:spPr>
          <a:xfrm rot="16200000">
            <a:off x="-958054" y="3275112"/>
            <a:ext cx="3135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cap="all" dirty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www.skolaobstaravania.sk</a:t>
            </a: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39A9615A-AF61-8A27-3B09-9256E0E8F4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7709" y="158895"/>
            <a:ext cx="925466" cy="911715"/>
          </a:xfrm>
          <a:prstGeom prst="rect">
            <a:avLst/>
          </a:prstGeom>
        </p:spPr>
      </p:pic>
      <p:sp>
        <p:nvSpPr>
          <p:cNvPr id="8" name="Ovál 7">
            <a:extLst>
              <a:ext uri="{FF2B5EF4-FFF2-40B4-BE49-F238E27FC236}">
                <a16:creationId xmlns:a16="http://schemas.microsoft.com/office/drawing/2014/main" id="{E5BA1FBB-F5A9-E6E8-CBC3-D47E1A1D0164}"/>
              </a:ext>
            </a:extLst>
          </p:cNvPr>
          <p:cNvSpPr>
            <a:spLocks noChangeArrowheads="1"/>
          </p:cNvSpPr>
          <p:nvPr/>
        </p:nvSpPr>
        <p:spPr bwMode="auto">
          <a:xfrm rot="10800000" flipH="1">
            <a:off x="10967085" y="6356350"/>
            <a:ext cx="386715" cy="386715"/>
          </a:xfrm>
          <a:prstGeom prst="ellipse">
            <a:avLst/>
          </a:prstGeom>
          <a:noFill/>
          <a:ln w="12700">
            <a:solidFill>
              <a:srgbClr val="3E97E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0504D"/>
                </a:solidFill>
              </a14:hiddenFill>
            </a:ext>
          </a:extLst>
        </p:spPr>
        <p:txBody>
          <a:bodyPr rot="0" vert="horz" wrap="square" lIns="91440" tIns="0" rIns="91440" bIns="0" anchor="ctr" anchorCtr="0" upright="1">
            <a:noAutofit/>
          </a:bodyPr>
          <a:lstStyle/>
          <a:p>
            <a:pPr algn="ctr"/>
            <a:endParaRPr lang="sk-SK" sz="1100" dirty="0">
              <a:solidFill>
                <a:srgbClr val="1F252F"/>
              </a:solidFill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BA1122E5-985D-8FB7-8C1D-DEBE59EB6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5810-D61F-4F4C-96B3-FE5BF674D32A}" type="slidenum">
              <a:rPr lang="sk-SK" smtClean="0"/>
              <a:t>10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710577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A0E0FD-CF21-29CD-6039-BC5700EABF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5884" y="614752"/>
            <a:ext cx="8560232" cy="911715"/>
          </a:xfrm>
        </p:spPr>
        <p:txBody>
          <a:bodyPr>
            <a:normAutofit/>
          </a:bodyPr>
          <a:lstStyle/>
          <a:p>
            <a:r>
              <a:rPr lang="pl-PL" sz="4000" b="1" dirty="0">
                <a:solidFill>
                  <a:srgbClr val="3E97E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Príčinná súvislosť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D2320AB-4816-9FDB-ED50-E97BAE1585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47067" y="1990252"/>
            <a:ext cx="9144000" cy="3918119"/>
          </a:xfrm>
        </p:spPr>
        <p:txBody>
          <a:bodyPr>
            <a:noAutofit/>
          </a:bodyPr>
          <a:lstStyle/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z="24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Povinnosť preukázať </a:t>
            </a:r>
            <a:r>
              <a:rPr lang="sk-SK" sz="2400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potrebu</a:t>
            </a:r>
            <a:r>
              <a:rPr lang="sk-SK" sz="24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zmeniť zmluvu počas jej trvania (uzatvoriť dodatok) v dôsledku vplyvov skúmaných okolností.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z="24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Zároveň je nevyhnutné, aby došlo </a:t>
            </a:r>
            <a:r>
              <a:rPr lang="sk-SK" sz="2400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len</a:t>
            </a:r>
            <a:r>
              <a:rPr lang="sk-SK" sz="24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k navýšeniu tých položiek, pri ktorých </a:t>
            </a:r>
            <a:r>
              <a:rPr lang="sk-SK" sz="2400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je nárast cien preukázaný</a:t>
            </a:r>
            <a:r>
              <a:rPr lang="sk-SK" sz="24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. 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z="24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Pokiaľ sa nepredvídateľná zmena ceny výrazne dotkla niektorých materiálov, možno pristúpiť k </a:t>
            </a:r>
            <a:r>
              <a:rPr lang="sk-SK" sz="2400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adresnému</a:t>
            </a:r>
            <a:r>
              <a:rPr lang="sk-SK" sz="24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sk-SK" sz="2400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preukazovaniu</a:t>
            </a:r>
            <a:r>
              <a:rPr lang="sk-SK" sz="24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ich novej ceny v príčinnej súvislosti s vplyvmi skúmaných okolností.</a:t>
            </a:r>
            <a:endParaRPr lang="sk-SK" sz="2000" b="0" strike="noStrike" spc="-1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11C9DE44-2BD4-DF89-A8BE-B0A99DAF82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31" y="0"/>
            <a:ext cx="53340" cy="21412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BlokTextu 5">
            <a:extLst>
              <a:ext uri="{FF2B5EF4-FFF2-40B4-BE49-F238E27FC236}">
                <a16:creationId xmlns:a16="http://schemas.microsoft.com/office/drawing/2014/main" id="{38AEDC40-99DA-62CD-64D3-10F249B281FA}"/>
              </a:ext>
            </a:extLst>
          </p:cNvPr>
          <p:cNvSpPr txBox="1"/>
          <p:nvPr/>
        </p:nvSpPr>
        <p:spPr>
          <a:xfrm rot="16200000">
            <a:off x="-958054" y="3275112"/>
            <a:ext cx="3135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cap="all" dirty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www.skolaobstaravania.sk</a:t>
            </a: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39A9615A-AF61-8A27-3B09-9256E0E8F4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7709" y="158894"/>
            <a:ext cx="925466" cy="911715"/>
          </a:xfrm>
          <a:prstGeom prst="rect">
            <a:avLst/>
          </a:prstGeom>
        </p:spPr>
      </p:pic>
      <p:sp>
        <p:nvSpPr>
          <p:cNvPr id="8" name="Ovál 7">
            <a:extLst>
              <a:ext uri="{FF2B5EF4-FFF2-40B4-BE49-F238E27FC236}">
                <a16:creationId xmlns:a16="http://schemas.microsoft.com/office/drawing/2014/main" id="{E5BA1FBB-F5A9-E6E8-CBC3-D47E1A1D0164}"/>
              </a:ext>
            </a:extLst>
          </p:cNvPr>
          <p:cNvSpPr>
            <a:spLocks noChangeArrowheads="1"/>
          </p:cNvSpPr>
          <p:nvPr/>
        </p:nvSpPr>
        <p:spPr bwMode="auto">
          <a:xfrm rot="10800000" flipH="1">
            <a:off x="10967085" y="6356350"/>
            <a:ext cx="386715" cy="386715"/>
          </a:xfrm>
          <a:prstGeom prst="ellipse">
            <a:avLst/>
          </a:prstGeom>
          <a:noFill/>
          <a:ln w="12700">
            <a:solidFill>
              <a:srgbClr val="3E97E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0504D"/>
                </a:solidFill>
              </a14:hiddenFill>
            </a:ext>
          </a:extLst>
        </p:spPr>
        <p:txBody>
          <a:bodyPr rot="0" vert="horz" wrap="square" lIns="91440" tIns="0" rIns="91440" bIns="0" anchor="ctr" anchorCtr="0" upright="1">
            <a:noAutofit/>
          </a:bodyPr>
          <a:lstStyle/>
          <a:p>
            <a:pPr algn="ctr"/>
            <a:endParaRPr lang="sk-SK" sz="1100" dirty="0">
              <a:solidFill>
                <a:srgbClr val="1F252F"/>
              </a:solidFill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BA1122E5-985D-8FB7-8C1D-DEBE59EB6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5810-D61F-4F4C-96B3-FE5BF674D32A}" type="slidenum">
              <a:rPr lang="sk-SK" smtClean="0"/>
              <a:t>11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250657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A0E0FD-CF21-29CD-6039-BC5700EABF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5884" y="614752"/>
            <a:ext cx="8560232" cy="911715"/>
          </a:xfrm>
        </p:spPr>
        <p:txBody>
          <a:bodyPr>
            <a:normAutofit/>
          </a:bodyPr>
          <a:lstStyle/>
          <a:p>
            <a:r>
              <a:rPr lang="pl-PL" sz="4000" b="1" dirty="0">
                <a:solidFill>
                  <a:srgbClr val="3E97E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Limit dodatkov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D2320AB-4816-9FDB-ED50-E97BAE1585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47067" y="1990252"/>
            <a:ext cx="9144000" cy="3918119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buClr>
                <a:srgbClr val="3E97EF"/>
              </a:buClr>
            </a:pPr>
            <a:r>
              <a:rPr lang="sk-SK" sz="2400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Nesmie dôjsť k zmene charakteru zmluvy</a:t>
            </a:r>
            <a:r>
              <a:rPr lang="sk-SK" sz="24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sk-SK" sz="2400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napr</a:t>
            </a:r>
            <a:r>
              <a:rPr lang="sk-SK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.:</a:t>
            </a:r>
            <a:endParaRPr lang="sk-SK" sz="2400" spc="-1" dirty="0">
              <a:solidFill>
                <a:srgbClr val="000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z="2400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zmena</a:t>
            </a:r>
            <a:r>
              <a:rPr lang="sk-SK" sz="24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zo zákazky na dodanie tovaru na zákazku na uskutočnenie stavebných prác, resp. 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z="24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kompletné </a:t>
            </a:r>
            <a:r>
              <a:rPr lang="sk-SK" sz="2400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nahradenie plnenia</a:t>
            </a:r>
            <a:r>
              <a:rPr lang="sk-SK" sz="24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novým plnením iného druhu.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z="24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Zmena rozsahu plnenia – viď  predchádzajúce metodické usmernenia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11C9DE44-2BD4-DF89-A8BE-B0A99DAF82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31" y="0"/>
            <a:ext cx="53340" cy="21412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BlokTextu 5">
            <a:extLst>
              <a:ext uri="{FF2B5EF4-FFF2-40B4-BE49-F238E27FC236}">
                <a16:creationId xmlns:a16="http://schemas.microsoft.com/office/drawing/2014/main" id="{38AEDC40-99DA-62CD-64D3-10F249B281FA}"/>
              </a:ext>
            </a:extLst>
          </p:cNvPr>
          <p:cNvSpPr txBox="1"/>
          <p:nvPr/>
        </p:nvSpPr>
        <p:spPr>
          <a:xfrm rot="16200000">
            <a:off x="-958054" y="3275112"/>
            <a:ext cx="3135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cap="all" dirty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www.skolaobstaravania.sk</a:t>
            </a: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39A9615A-AF61-8A27-3B09-9256E0E8F4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7709" y="158894"/>
            <a:ext cx="925466" cy="911715"/>
          </a:xfrm>
          <a:prstGeom prst="rect">
            <a:avLst/>
          </a:prstGeom>
        </p:spPr>
      </p:pic>
      <p:sp>
        <p:nvSpPr>
          <p:cNvPr id="8" name="Ovál 7">
            <a:extLst>
              <a:ext uri="{FF2B5EF4-FFF2-40B4-BE49-F238E27FC236}">
                <a16:creationId xmlns:a16="http://schemas.microsoft.com/office/drawing/2014/main" id="{E5BA1FBB-F5A9-E6E8-CBC3-D47E1A1D0164}"/>
              </a:ext>
            </a:extLst>
          </p:cNvPr>
          <p:cNvSpPr>
            <a:spLocks noChangeArrowheads="1"/>
          </p:cNvSpPr>
          <p:nvPr/>
        </p:nvSpPr>
        <p:spPr bwMode="auto">
          <a:xfrm rot="10800000" flipH="1">
            <a:off x="10967085" y="6356350"/>
            <a:ext cx="386715" cy="386715"/>
          </a:xfrm>
          <a:prstGeom prst="ellipse">
            <a:avLst/>
          </a:prstGeom>
          <a:noFill/>
          <a:ln w="12700">
            <a:solidFill>
              <a:srgbClr val="3E97E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0504D"/>
                </a:solidFill>
              </a14:hiddenFill>
            </a:ext>
          </a:extLst>
        </p:spPr>
        <p:txBody>
          <a:bodyPr rot="0" vert="horz" wrap="square" lIns="91440" tIns="0" rIns="91440" bIns="0" anchor="ctr" anchorCtr="0" upright="1">
            <a:noAutofit/>
          </a:bodyPr>
          <a:lstStyle/>
          <a:p>
            <a:pPr algn="ctr"/>
            <a:endParaRPr lang="sk-SK" sz="1100" dirty="0">
              <a:solidFill>
                <a:srgbClr val="1F252F"/>
              </a:solidFill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BA1122E5-985D-8FB7-8C1D-DEBE59EB6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5810-D61F-4F4C-96B3-FE5BF674D32A}" type="slidenum">
              <a:rPr lang="sk-SK" smtClean="0"/>
              <a:t>12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836393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A0E0FD-CF21-29CD-6039-BC5700EABF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5884" y="614752"/>
            <a:ext cx="8560232" cy="911715"/>
          </a:xfrm>
        </p:spPr>
        <p:txBody>
          <a:bodyPr>
            <a:normAutofit/>
          </a:bodyPr>
          <a:lstStyle/>
          <a:p>
            <a:r>
              <a:rPr lang="pl-PL" sz="4000" b="1" dirty="0">
                <a:solidFill>
                  <a:srgbClr val="3E97E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Finančný limit dodatkov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D2320AB-4816-9FDB-ED50-E97BAE1585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47067" y="1741836"/>
            <a:ext cx="9144000" cy="3918119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buClr>
                <a:srgbClr val="3E97EF"/>
              </a:buClr>
            </a:pPr>
            <a:r>
              <a:rPr lang="sk-SK" sz="2400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Rozsah zmeny zmluvy musí byť adekvátny: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z="24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vo </a:t>
            </a:r>
            <a:r>
              <a:rPr lang="sk-SK" sz="2400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vzťahu k rozsahu </a:t>
            </a:r>
            <a:r>
              <a:rPr lang="sk-SK" sz="24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a charakteru poskytovaného plnenia nevyhnutne potrebného na jeho dokončenie, resp. ďalšie plnenie a nepredvídateľným okolnostiam, ktoré vyvolali potrebu zmeny zmluvy. 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z="24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navýšenie pôvodnej zmluvnej ceny až </a:t>
            </a:r>
            <a:r>
              <a:rPr lang="sk-SK" sz="2400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do výšky 50 %, </a:t>
            </a:r>
            <a:r>
              <a:rPr lang="sk-SK" sz="24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len na to, čo je naozaj nevyhnutné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z="24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Všeobecné metodické usmernenie č. 10/2019 - </a:t>
            </a:r>
            <a:r>
              <a:rPr lang="sk-SK" sz="2400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výpočet hodnoty </a:t>
            </a:r>
            <a:r>
              <a:rPr lang="sk-SK" sz="24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navýšenia zmeny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endParaRPr lang="sk-SK" sz="2400" spc="-1" dirty="0">
              <a:solidFill>
                <a:srgbClr val="000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endParaRPr lang="sk-SK" sz="2400" spc="-1" dirty="0">
              <a:solidFill>
                <a:srgbClr val="000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endParaRPr lang="sk-SK" sz="2400" spc="-1" dirty="0">
              <a:solidFill>
                <a:srgbClr val="000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endParaRPr lang="sk-SK" sz="2400" spc="-1" dirty="0">
              <a:solidFill>
                <a:srgbClr val="000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11C9DE44-2BD4-DF89-A8BE-B0A99DAF82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31" y="0"/>
            <a:ext cx="53340" cy="21412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BlokTextu 5">
            <a:extLst>
              <a:ext uri="{FF2B5EF4-FFF2-40B4-BE49-F238E27FC236}">
                <a16:creationId xmlns:a16="http://schemas.microsoft.com/office/drawing/2014/main" id="{38AEDC40-99DA-62CD-64D3-10F249B281FA}"/>
              </a:ext>
            </a:extLst>
          </p:cNvPr>
          <p:cNvSpPr txBox="1"/>
          <p:nvPr/>
        </p:nvSpPr>
        <p:spPr>
          <a:xfrm rot="16200000">
            <a:off x="-958054" y="3275112"/>
            <a:ext cx="3135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cap="all" dirty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www.skolaobstaravania.sk</a:t>
            </a: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39A9615A-AF61-8A27-3B09-9256E0E8F4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3603" y="133727"/>
            <a:ext cx="925466" cy="911715"/>
          </a:xfrm>
          <a:prstGeom prst="rect">
            <a:avLst/>
          </a:prstGeom>
        </p:spPr>
      </p:pic>
      <p:sp>
        <p:nvSpPr>
          <p:cNvPr id="8" name="Ovál 7">
            <a:extLst>
              <a:ext uri="{FF2B5EF4-FFF2-40B4-BE49-F238E27FC236}">
                <a16:creationId xmlns:a16="http://schemas.microsoft.com/office/drawing/2014/main" id="{E5BA1FBB-F5A9-E6E8-CBC3-D47E1A1D0164}"/>
              </a:ext>
            </a:extLst>
          </p:cNvPr>
          <p:cNvSpPr>
            <a:spLocks noChangeArrowheads="1"/>
          </p:cNvSpPr>
          <p:nvPr/>
        </p:nvSpPr>
        <p:spPr bwMode="auto">
          <a:xfrm rot="10800000" flipH="1">
            <a:off x="10967085" y="6356350"/>
            <a:ext cx="386715" cy="386715"/>
          </a:xfrm>
          <a:prstGeom prst="ellipse">
            <a:avLst/>
          </a:prstGeom>
          <a:noFill/>
          <a:ln w="12700">
            <a:solidFill>
              <a:srgbClr val="3E97E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0504D"/>
                </a:solidFill>
              </a14:hiddenFill>
            </a:ext>
          </a:extLst>
        </p:spPr>
        <p:txBody>
          <a:bodyPr rot="0" vert="horz" wrap="square" lIns="91440" tIns="0" rIns="91440" bIns="0" anchor="ctr" anchorCtr="0" upright="1">
            <a:noAutofit/>
          </a:bodyPr>
          <a:lstStyle/>
          <a:p>
            <a:pPr algn="ctr"/>
            <a:endParaRPr lang="sk-SK" sz="1100" dirty="0">
              <a:solidFill>
                <a:srgbClr val="1F252F"/>
              </a:solidFill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BA1122E5-985D-8FB7-8C1D-DEBE59EB6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5810-D61F-4F4C-96B3-FE5BF674D32A}" type="slidenum">
              <a:rPr lang="sk-SK" smtClean="0"/>
              <a:t>13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26742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A0E0FD-CF21-29CD-6039-BC5700EABF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5884" y="830121"/>
            <a:ext cx="8560232" cy="911715"/>
          </a:xfrm>
        </p:spPr>
        <p:txBody>
          <a:bodyPr>
            <a:normAutofit fontScale="90000"/>
          </a:bodyPr>
          <a:lstStyle/>
          <a:p>
            <a:r>
              <a:rPr lang="pl-PL" sz="4000" b="1" dirty="0">
                <a:solidFill>
                  <a:srgbClr val="3E97E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Čo potrebujem preukázať pri uzavretí dodatku?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D2320AB-4816-9FDB-ED50-E97BAE1585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47067" y="2010284"/>
            <a:ext cx="9144000" cy="3918119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buClr>
                <a:srgbClr val="3E97EF"/>
              </a:buClr>
            </a:pPr>
            <a:r>
              <a:rPr lang="sk-SK" sz="2400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Pri uzavretí dodatku podľa 18 ods. 1 písm. c) ZVO je potrebné preukázať, že: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+mj-lt"/>
              <a:buAutoNum type="alphaLcPeriod"/>
            </a:pPr>
            <a:r>
              <a:rPr lang="sk-SK" sz="2400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došlo k</a:t>
            </a:r>
            <a:r>
              <a:rPr lang="sk-SK" sz="24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sk-SK" sz="2400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značnému a neočakávanému </a:t>
            </a:r>
            <a:r>
              <a:rPr lang="sk-SK" sz="24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navýšeniu trhových cien,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+mj-lt"/>
              <a:buAutoNum type="alphaLcPeriod"/>
            </a:pPr>
            <a:r>
              <a:rPr lang="sk-SK" sz="2400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nepredvídateľný nárast </a:t>
            </a:r>
            <a:r>
              <a:rPr lang="sk-SK" sz="24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trhových cien nastal po uzavretí zmluvy a zároveň,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+mj-lt"/>
              <a:buAutoNum type="alphaLcPeriod"/>
            </a:pPr>
            <a:r>
              <a:rPr lang="sk-SK" sz="2400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nárast nastal po udalosti</a:t>
            </a:r>
            <a:r>
              <a:rPr lang="sk-SK" sz="24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, o ktorej zmluvné strany tvrdia, že nárast cien spôsobila, a ktorú nemohli predvídať</a:t>
            </a:r>
          </a:p>
          <a:p>
            <a:pPr algn="just">
              <a:lnSpc>
                <a:spcPct val="100000"/>
              </a:lnSpc>
              <a:buClr>
                <a:srgbClr val="3E97EF"/>
              </a:buClr>
            </a:pPr>
            <a:endParaRPr lang="sk-SK" sz="2400" b="1" spc="-1" dirty="0">
              <a:solidFill>
                <a:srgbClr val="000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algn="just">
              <a:lnSpc>
                <a:spcPct val="100000"/>
              </a:lnSpc>
              <a:buClr>
                <a:srgbClr val="3E97EF"/>
              </a:buClr>
            </a:pPr>
            <a:endParaRPr lang="sk-SK" sz="2400" b="1" spc="-1" dirty="0">
              <a:solidFill>
                <a:srgbClr val="000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algn="just">
              <a:lnSpc>
                <a:spcPct val="100000"/>
              </a:lnSpc>
              <a:buClr>
                <a:srgbClr val="3E97EF"/>
              </a:buClr>
            </a:pPr>
            <a:endParaRPr lang="sk-SK" sz="2400" b="1" spc="-1" dirty="0">
              <a:solidFill>
                <a:srgbClr val="000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algn="just">
              <a:lnSpc>
                <a:spcPct val="100000"/>
              </a:lnSpc>
              <a:buClr>
                <a:srgbClr val="3E97EF"/>
              </a:buClr>
            </a:pPr>
            <a:endParaRPr lang="sk-SK" sz="2400" b="1" spc="-1" dirty="0">
              <a:solidFill>
                <a:srgbClr val="000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endParaRPr lang="sk-SK" sz="2400" spc="-1" dirty="0">
              <a:solidFill>
                <a:srgbClr val="000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endParaRPr lang="sk-SK" sz="2400" spc="-1" dirty="0">
              <a:solidFill>
                <a:srgbClr val="000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endParaRPr lang="sk-SK" sz="2400" spc="-1" dirty="0">
              <a:solidFill>
                <a:srgbClr val="000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endParaRPr lang="sk-SK" sz="2400" spc="-1" dirty="0">
              <a:solidFill>
                <a:srgbClr val="000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11C9DE44-2BD4-DF89-A8BE-B0A99DAF82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31" y="0"/>
            <a:ext cx="53340" cy="21412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BlokTextu 5">
            <a:extLst>
              <a:ext uri="{FF2B5EF4-FFF2-40B4-BE49-F238E27FC236}">
                <a16:creationId xmlns:a16="http://schemas.microsoft.com/office/drawing/2014/main" id="{38AEDC40-99DA-62CD-64D3-10F249B281FA}"/>
              </a:ext>
            </a:extLst>
          </p:cNvPr>
          <p:cNvSpPr txBox="1"/>
          <p:nvPr/>
        </p:nvSpPr>
        <p:spPr>
          <a:xfrm rot="16200000">
            <a:off x="-958054" y="3275112"/>
            <a:ext cx="3135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cap="all" dirty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www.skolaobstaravania.sk</a:t>
            </a: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39A9615A-AF61-8A27-3B09-9256E0E8F4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3603" y="133727"/>
            <a:ext cx="925466" cy="911715"/>
          </a:xfrm>
          <a:prstGeom prst="rect">
            <a:avLst/>
          </a:prstGeom>
        </p:spPr>
      </p:pic>
      <p:sp>
        <p:nvSpPr>
          <p:cNvPr id="8" name="Ovál 7">
            <a:extLst>
              <a:ext uri="{FF2B5EF4-FFF2-40B4-BE49-F238E27FC236}">
                <a16:creationId xmlns:a16="http://schemas.microsoft.com/office/drawing/2014/main" id="{E5BA1FBB-F5A9-E6E8-CBC3-D47E1A1D0164}"/>
              </a:ext>
            </a:extLst>
          </p:cNvPr>
          <p:cNvSpPr>
            <a:spLocks noChangeArrowheads="1"/>
          </p:cNvSpPr>
          <p:nvPr/>
        </p:nvSpPr>
        <p:spPr bwMode="auto">
          <a:xfrm rot="10800000" flipH="1">
            <a:off x="10967085" y="6356350"/>
            <a:ext cx="386715" cy="386715"/>
          </a:xfrm>
          <a:prstGeom prst="ellipse">
            <a:avLst/>
          </a:prstGeom>
          <a:noFill/>
          <a:ln w="12700">
            <a:solidFill>
              <a:srgbClr val="3E97E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0504D"/>
                </a:solidFill>
              </a14:hiddenFill>
            </a:ext>
          </a:extLst>
        </p:spPr>
        <p:txBody>
          <a:bodyPr rot="0" vert="horz" wrap="square" lIns="91440" tIns="0" rIns="91440" bIns="0" anchor="ctr" anchorCtr="0" upright="1">
            <a:noAutofit/>
          </a:bodyPr>
          <a:lstStyle/>
          <a:p>
            <a:pPr algn="ctr"/>
            <a:endParaRPr lang="sk-SK" sz="1100" dirty="0">
              <a:solidFill>
                <a:srgbClr val="1F252F"/>
              </a:solidFill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BA1122E5-985D-8FB7-8C1D-DEBE59EB6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5810-D61F-4F4C-96B3-FE5BF674D32A}" type="slidenum">
              <a:rPr lang="sk-SK" smtClean="0"/>
              <a:t>14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313716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A0E0FD-CF21-29CD-6039-BC5700EABF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5884" y="830121"/>
            <a:ext cx="8560232" cy="911715"/>
          </a:xfrm>
        </p:spPr>
        <p:txBody>
          <a:bodyPr>
            <a:normAutofit fontScale="90000"/>
          </a:bodyPr>
          <a:lstStyle/>
          <a:p>
            <a:r>
              <a:rPr lang="pl-PL" sz="4000" b="1" dirty="0">
                <a:solidFill>
                  <a:srgbClr val="3E97E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Čo potrebujem preukázať pri uzavretí dodatku?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D2320AB-4816-9FDB-ED50-E97BAE1585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3085" y="2141220"/>
            <a:ext cx="9144000" cy="3308336"/>
          </a:xfrm>
        </p:spPr>
        <p:txBody>
          <a:bodyPr>
            <a:noAutofit/>
          </a:bodyPr>
          <a:lstStyle/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z="24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Na posúdenie oprávnenosti uzavretia dodatku má vplyv aj </a:t>
            </a:r>
            <a:r>
              <a:rPr lang="sk-SK" sz="2400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doterajší priebeh </a:t>
            </a:r>
            <a:r>
              <a:rPr lang="sk-SK" sz="24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samotného plnenia zmluvy.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z="24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Pokiaľ bol napr. </a:t>
            </a:r>
            <a:r>
              <a:rPr lang="sk-SK" sz="2400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dodávateľ v omeškaní spôsobenom jeho zavinením </a:t>
            </a:r>
            <a:r>
              <a:rPr lang="sk-SK" sz="24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už v čase, keď nastala okolnosť, ktorá spôsobila nárast trhových cien, tak </a:t>
            </a:r>
            <a:r>
              <a:rPr lang="sk-SK" sz="2400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požiadavka na navýšenie ceny nebude oprávnená</a:t>
            </a:r>
            <a:r>
              <a:rPr lang="sk-SK" sz="24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, 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z="24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takémuto </a:t>
            </a:r>
            <a:r>
              <a:rPr lang="sk-SK" sz="2400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dodávateľovi by poskytla nenáležitú výhodu </a:t>
            </a:r>
            <a:r>
              <a:rPr lang="sk-SK" sz="24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vyplývajúcu z predchádzajúceho porušenia jeho zmluvných povinností. 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11C9DE44-2BD4-DF89-A8BE-B0A99DAF82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31" y="0"/>
            <a:ext cx="53340" cy="21412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BlokTextu 5">
            <a:extLst>
              <a:ext uri="{FF2B5EF4-FFF2-40B4-BE49-F238E27FC236}">
                <a16:creationId xmlns:a16="http://schemas.microsoft.com/office/drawing/2014/main" id="{38AEDC40-99DA-62CD-64D3-10F249B281FA}"/>
              </a:ext>
            </a:extLst>
          </p:cNvPr>
          <p:cNvSpPr txBox="1"/>
          <p:nvPr/>
        </p:nvSpPr>
        <p:spPr>
          <a:xfrm rot="16200000">
            <a:off x="-958054" y="3275112"/>
            <a:ext cx="3135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cap="all" dirty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www.skolaobstaravania.sk</a:t>
            </a: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39A9615A-AF61-8A27-3B09-9256E0E8F4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3603" y="133727"/>
            <a:ext cx="925466" cy="911715"/>
          </a:xfrm>
          <a:prstGeom prst="rect">
            <a:avLst/>
          </a:prstGeom>
        </p:spPr>
      </p:pic>
      <p:sp>
        <p:nvSpPr>
          <p:cNvPr id="8" name="Ovál 7">
            <a:extLst>
              <a:ext uri="{FF2B5EF4-FFF2-40B4-BE49-F238E27FC236}">
                <a16:creationId xmlns:a16="http://schemas.microsoft.com/office/drawing/2014/main" id="{E5BA1FBB-F5A9-E6E8-CBC3-D47E1A1D0164}"/>
              </a:ext>
            </a:extLst>
          </p:cNvPr>
          <p:cNvSpPr>
            <a:spLocks noChangeArrowheads="1"/>
          </p:cNvSpPr>
          <p:nvPr/>
        </p:nvSpPr>
        <p:spPr bwMode="auto">
          <a:xfrm rot="10800000" flipH="1">
            <a:off x="10967085" y="6356350"/>
            <a:ext cx="386715" cy="386715"/>
          </a:xfrm>
          <a:prstGeom prst="ellipse">
            <a:avLst/>
          </a:prstGeom>
          <a:noFill/>
          <a:ln w="12700">
            <a:solidFill>
              <a:srgbClr val="3E97E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0504D"/>
                </a:solidFill>
              </a14:hiddenFill>
            </a:ext>
          </a:extLst>
        </p:spPr>
        <p:txBody>
          <a:bodyPr rot="0" vert="horz" wrap="square" lIns="91440" tIns="0" rIns="91440" bIns="0" anchor="ctr" anchorCtr="0" upright="1">
            <a:noAutofit/>
          </a:bodyPr>
          <a:lstStyle/>
          <a:p>
            <a:pPr algn="ctr"/>
            <a:endParaRPr lang="sk-SK" sz="1100" dirty="0">
              <a:solidFill>
                <a:srgbClr val="1F252F"/>
              </a:solidFill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BA1122E5-985D-8FB7-8C1D-DEBE59EB6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5810-D61F-4F4C-96B3-FE5BF674D32A}" type="slidenum">
              <a:rPr lang="sk-SK" smtClean="0"/>
              <a:t>15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510670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A0E0FD-CF21-29CD-6039-BC5700EABF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5884" y="830121"/>
            <a:ext cx="8560232" cy="911715"/>
          </a:xfrm>
        </p:spPr>
        <p:txBody>
          <a:bodyPr>
            <a:normAutofit fontScale="90000"/>
          </a:bodyPr>
          <a:lstStyle/>
          <a:p>
            <a:r>
              <a:rPr lang="pl-PL" sz="4000" b="1" dirty="0">
                <a:solidFill>
                  <a:srgbClr val="3E97E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Čo potrebujem preukázať pri uzavretí dodatku?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D2320AB-4816-9FDB-ED50-E97BAE1585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3085" y="2141220"/>
            <a:ext cx="9144000" cy="3823352"/>
          </a:xfrm>
        </p:spPr>
        <p:txBody>
          <a:bodyPr>
            <a:noAutofit/>
          </a:bodyPr>
          <a:lstStyle/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z="24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Je potrebné vyhodnotiť či dodávateľ nemal mať príslušné tovary/služby/práce </a:t>
            </a:r>
            <a:r>
              <a:rPr lang="sk-SK" sz="2400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objednané skôr, ako nastala zmena </a:t>
            </a:r>
            <a:r>
              <a:rPr lang="sk-SK" sz="24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okolností, ktorej sa domáha. 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z="24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Pri dlhšie trvajúcich </a:t>
            </a:r>
            <a:r>
              <a:rPr lang="sk-SK" sz="2400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rámcových dohodách </a:t>
            </a:r>
            <a:r>
              <a:rPr lang="sk-SK" sz="24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dodávateľ v čase uzavretia dohody nemusel vedieť, či sa vyčerpá a v akom presnom objeme. 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z="24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Uvedené môže platiť aj v prípade rámcových dohôd uzavretých s </a:t>
            </a:r>
            <a:r>
              <a:rPr lang="sk-SK" sz="2400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viacerými dodávateľmi</a:t>
            </a:r>
            <a:r>
              <a:rPr lang="sk-SK" sz="24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.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endParaRPr lang="sk-SK" sz="2400" spc="-1" dirty="0">
              <a:solidFill>
                <a:srgbClr val="000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endParaRPr lang="sk-SK" sz="2400" spc="-1" dirty="0">
              <a:solidFill>
                <a:srgbClr val="000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11C9DE44-2BD4-DF89-A8BE-B0A99DAF82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31" y="0"/>
            <a:ext cx="53340" cy="21412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BlokTextu 5">
            <a:extLst>
              <a:ext uri="{FF2B5EF4-FFF2-40B4-BE49-F238E27FC236}">
                <a16:creationId xmlns:a16="http://schemas.microsoft.com/office/drawing/2014/main" id="{38AEDC40-99DA-62CD-64D3-10F249B281FA}"/>
              </a:ext>
            </a:extLst>
          </p:cNvPr>
          <p:cNvSpPr txBox="1"/>
          <p:nvPr/>
        </p:nvSpPr>
        <p:spPr>
          <a:xfrm rot="16200000">
            <a:off x="-958054" y="3275112"/>
            <a:ext cx="3135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cap="all" dirty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www.skolaobstaravania.sk</a:t>
            </a: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39A9615A-AF61-8A27-3B09-9256E0E8F4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3603" y="133727"/>
            <a:ext cx="925466" cy="911715"/>
          </a:xfrm>
          <a:prstGeom prst="rect">
            <a:avLst/>
          </a:prstGeom>
        </p:spPr>
      </p:pic>
      <p:sp>
        <p:nvSpPr>
          <p:cNvPr id="8" name="Ovál 7">
            <a:extLst>
              <a:ext uri="{FF2B5EF4-FFF2-40B4-BE49-F238E27FC236}">
                <a16:creationId xmlns:a16="http://schemas.microsoft.com/office/drawing/2014/main" id="{E5BA1FBB-F5A9-E6E8-CBC3-D47E1A1D0164}"/>
              </a:ext>
            </a:extLst>
          </p:cNvPr>
          <p:cNvSpPr>
            <a:spLocks noChangeArrowheads="1"/>
          </p:cNvSpPr>
          <p:nvPr/>
        </p:nvSpPr>
        <p:spPr bwMode="auto">
          <a:xfrm rot="10800000" flipH="1">
            <a:off x="10967085" y="6356350"/>
            <a:ext cx="386715" cy="386715"/>
          </a:xfrm>
          <a:prstGeom prst="ellipse">
            <a:avLst/>
          </a:prstGeom>
          <a:noFill/>
          <a:ln w="12700">
            <a:solidFill>
              <a:srgbClr val="3E97E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0504D"/>
                </a:solidFill>
              </a14:hiddenFill>
            </a:ext>
          </a:extLst>
        </p:spPr>
        <p:txBody>
          <a:bodyPr rot="0" vert="horz" wrap="square" lIns="91440" tIns="0" rIns="91440" bIns="0" anchor="ctr" anchorCtr="0" upright="1">
            <a:noAutofit/>
          </a:bodyPr>
          <a:lstStyle/>
          <a:p>
            <a:pPr algn="ctr"/>
            <a:endParaRPr lang="sk-SK" sz="1100" dirty="0">
              <a:solidFill>
                <a:srgbClr val="1F252F"/>
              </a:solidFill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BA1122E5-985D-8FB7-8C1D-DEBE59EB6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5810-D61F-4F4C-96B3-FE5BF674D32A}" type="slidenum">
              <a:rPr lang="sk-SK" smtClean="0"/>
              <a:t>16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58088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A0E0FD-CF21-29CD-6039-BC5700EABF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5884" y="830121"/>
            <a:ext cx="8560232" cy="911715"/>
          </a:xfrm>
        </p:spPr>
        <p:txBody>
          <a:bodyPr>
            <a:normAutofit fontScale="90000"/>
          </a:bodyPr>
          <a:lstStyle/>
          <a:p>
            <a:r>
              <a:rPr lang="pl-PL" sz="4000" b="1" dirty="0">
                <a:solidFill>
                  <a:srgbClr val="3E97E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Čo potrebujem preukázať pri uzavretí dodatku?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D2320AB-4816-9FDB-ED50-E97BAE1585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3085" y="2141220"/>
            <a:ext cx="9144000" cy="3823352"/>
          </a:xfrm>
        </p:spPr>
        <p:txBody>
          <a:bodyPr>
            <a:noAutofit/>
          </a:bodyPr>
          <a:lstStyle/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J</a:t>
            </a:r>
            <a:r>
              <a:rPr lang="sk-SK" sz="24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e potrebné dohliadnuť, aby došlo k navýšeniu len tých položiek, pri ktorých je </a:t>
            </a:r>
            <a:r>
              <a:rPr lang="sk-SK" sz="2400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nárast cien preukázaný</a:t>
            </a:r>
            <a:r>
              <a:rPr lang="sk-SK" sz="24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. 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P</a:t>
            </a:r>
            <a:r>
              <a:rPr lang="sk-SK" sz="24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ri </a:t>
            </a:r>
            <a:r>
              <a:rPr lang="sk-SK" sz="2400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zložitejších stavebných dielach </a:t>
            </a:r>
            <a:r>
              <a:rPr lang="sk-SK" sz="24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však môže byť náročné preukazovať navýšenie každého materiálu osobitne, 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z="2400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Objektivizované ekonomické ukazovatele </a:t>
            </a:r>
            <a:r>
              <a:rPr lang="sk-SK" sz="24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budú sprístupnené čoskoro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z="24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Navýšenie cien sa </a:t>
            </a:r>
            <a:r>
              <a:rPr lang="sk-SK" sz="2400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nemôže</a:t>
            </a:r>
            <a:r>
              <a:rPr lang="sk-SK" sz="24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týkať prác/tovarov/služieb dodaných ešte </a:t>
            </a:r>
            <a:r>
              <a:rPr lang="sk-SK" sz="2400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pred zmenou okolností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endParaRPr lang="sk-SK" sz="2400" spc="-1" dirty="0">
              <a:solidFill>
                <a:srgbClr val="000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endParaRPr lang="sk-SK" sz="2400" spc="-1" dirty="0">
              <a:solidFill>
                <a:srgbClr val="000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11C9DE44-2BD4-DF89-A8BE-B0A99DAF82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31" y="0"/>
            <a:ext cx="53340" cy="21412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BlokTextu 5">
            <a:extLst>
              <a:ext uri="{FF2B5EF4-FFF2-40B4-BE49-F238E27FC236}">
                <a16:creationId xmlns:a16="http://schemas.microsoft.com/office/drawing/2014/main" id="{38AEDC40-99DA-62CD-64D3-10F249B281FA}"/>
              </a:ext>
            </a:extLst>
          </p:cNvPr>
          <p:cNvSpPr txBox="1"/>
          <p:nvPr/>
        </p:nvSpPr>
        <p:spPr>
          <a:xfrm rot="16200000">
            <a:off x="-958054" y="3275112"/>
            <a:ext cx="3135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cap="all" dirty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www.skolaobstaravania.sk</a:t>
            </a: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39A9615A-AF61-8A27-3B09-9256E0E8F4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3603" y="133727"/>
            <a:ext cx="925466" cy="911715"/>
          </a:xfrm>
          <a:prstGeom prst="rect">
            <a:avLst/>
          </a:prstGeom>
        </p:spPr>
      </p:pic>
      <p:sp>
        <p:nvSpPr>
          <p:cNvPr id="8" name="Ovál 7">
            <a:extLst>
              <a:ext uri="{FF2B5EF4-FFF2-40B4-BE49-F238E27FC236}">
                <a16:creationId xmlns:a16="http://schemas.microsoft.com/office/drawing/2014/main" id="{E5BA1FBB-F5A9-E6E8-CBC3-D47E1A1D0164}"/>
              </a:ext>
            </a:extLst>
          </p:cNvPr>
          <p:cNvSpPr>
            <a:spLocks noChangeArrowheads="1"/>
          </p:cNvSpPr>
          <p:nvPr/>
        </p:nvSpPr>
        <p:spPr bwMode="auto">
          <a:xfrm rot="10800000" flipH="1">
            <a:off x="10967085" y="6356350"/>
            <a:ext cx="386715" cy="386715"/>
          </a:xfrm>
          <a:prstGeom prst="ellipse">
            <a:avLst/>
          </a:prstGeom>
          <a:noFill/>
          <a:ln w="12700">
            <a:solidFill>
              <a:srgbClr val="3E97E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0504D"/>
                </a:solidFill>
              </a14:hiddenFill>
            </a:ext>
          </a:extLst>
        </p:spPr>
        <p:txBody>
          <a:bodyPr rot="0" vert="horz" wrap="square" lIns="91440" tIns="0" rIns="91440" bIns="0" anchor="ctr" anchorCtr="0" upright="1">
            <a:noAutofit/>
          </a:bodyPr>
          <a:lstStyle/>
          <a:p>
            <a:pPr algn="ctr"/>
            <a:endParaRPr lang="sk-SK" sz="1100" dirty="0">
              <a:solidFill>
                <a:srgbClr val="1F252F"/>
              </a:solidFill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BA1122E5-985D-8FB7-8C1D-DEBE59EB6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5810-D61F-4F4C-96B3-FE5BF674D32A}" type="slidenum">
              <a:rPr lang="sk-SK" smtClean="0"/>
              <a:t>17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221862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A0E0FD-CF21-29CD-6039-BC5700EABF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5884" y="830121"/>
            <a:ext cx="8560232" cy="911715"/>
          </a:xfrm>
        </p:spPr>
        <p:txBody>
          <a:bodyPr>
            <a:normAutofit fontScale="90000"/>
          </a:bodyPr>
          <a:lstStyle/>
          <a:p>
            <a:r>
              <a:rPr lang="pl-PL" sz="4000" b="1" dirty="0">
                <a:solidFill>
                  <a:srgbClr val="3E97E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Zmena lehoty plnenia kvôli nepredvídateľným okolnostiam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D2320AB-4816-9FDB-ED50-E97BAE1585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3085" y="2141220"/>
            <a:ext cx="9144000" cy="3823352"/>
          </a:xfrm>
        </p:spPr>
        <p:txBody>
          <a:bodyPr>
            <a:noAutofit/>
          </a:bodyPr>
          <a:lstStyle/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Zložité </a:t>
            </a:r>
            <a:r>
              <a:rPr lang="sk-SK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objektívne preukázanie </a:t>
            </a: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predĺženia dodacích lehôt.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Spôsobom preukázania </a:t>
            </a: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môže byť napr. dôveryhodné vyjadrenie od výrobcu, dovozcu, distribútora alebo viacerých rôznych dodávateľov. 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Do úvahy taktiež prichádza </a:t>
            </a:r>
            <a:r>
              <a:rPr lang="sk-SK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vyjadrenie stavovských organizácií </a:t>
            </a: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alebo záujmových združení právnických osôb.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Relevantné </a:t>
            </a:r>
            <a:r>
              <a:rPr lang="sk-SK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analogicky aplikovať </a:t>
            </a: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postupy vzťahujúce sa k možnosti navýšenia hodnoty plnenia (zmluvnej ceny) zmluvy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endParaRPr lang="sk-SK" sz="2400" spc="-1" dirty="0">
              <a:solidFill>
                <a:srgbClr val="000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endParaRPr lang="sk-SK" sz="2400" spc="-1" dirty="0">
              <a:solidFill>
                <a:srgbClr val="000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11C9DE44-2BD4-DF89-A8BE-B0A99DAF82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31" y="0"/>
            <a:ext cx="53340" cy="21412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BlokTextu 5">
            <a:extLst>
              <a:ext uri="{FF2B5EF4-FFF2-40B4-BE49-F238E27FC236}">
                <a16:creationId xmlns:a16="http://schemas.microsoft.com/office/drawing/2014/main" id="{38AEDC40-99DA-62CD-64D3-10F249B281FA}"/>
              </a:ext>
            </a:extLst>
          </p:cNvPr>
          <p:cNvSpPr txBox="1"/>
          <p:nvPr/>
        </p:nvSpPr>
        <p:spPr>
          <a:xfrm rot="16200000">
            <a:off x="-958054" y="3275112"/>
            <a:ext cx="3135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cap="all" dirty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www.skolaobstaravania.sk</a:t>
            </a: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39A9615A-AF61-8A27-3B09-9256E0E8F4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3603" y="133727"/>
            <a:ext cx="925466" cy="911715"/>
          </a:xfrm>
          <a:prstGeom prst="rect">
            <a:avLst/>
          </a:prstGeom>
        </p:spPr>
      </p:pic>
      <p:sp>
        <p:nvSpPr>
          <p:cNvPr id="8" name="Ovál 7">
            <a:extLst>
              <a:ext uri="{FF2B5EF4-FFF2-40B4-BE49-F238E27FC236}">
                <a16:creationId xmlns:a16="http://schemas.microsoft.com/office/drawing/2014/main" id="{E5BA1FBB-F5A9-E6E8-CBC3-D47E1A1D0164}"/>
              </a:ext>
            </a:extLst>
          </p:cNvPr>
          <p:cNvSpPr>
            <a:spLocks noChangeArrowheads="1"/>
          </p:cNvSpPr>
          <p:nvPr/>
        </p:nvSpPr>
        <p:spPr bwMode="auto">
          <a:xfrm rot="10800000" flipH="1">
            <a:off x="10967085" y="6356350"/>
            <a:ext cx="386715" cy="386715"/>
          </a:xfrm>
          <a:prstGeom prst="ellipse">
            <a:avLst/>
          </a:prstGeom>
          <a:noFill/>
          <a:ln w="12700">
            <a:solidFill>
              <a:srgbClr val="3E97E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0504D"/>
                </a:solidFill>
              </a14:hiddenFill>
            </a:ext>
          </a:extLst>
        </p:spPr>
        <p:txBody>
          <a:bodyPr rot="0" vert="horz" wrap="square" lIns="91440" tIns="0" rIns="91440" bIns="0" anchor="ctr" anchorCtr="0" upright="1">
            <a:noAutofit/>
          </a:bodyPr>
          <a:lstStyle/>
          <a:p>
            <a:pPr algn="ctr"/>
            <a:endParaRPr lang="sk-SK" sz="1100" dirty="0">
              <a:solidFill>
                <a:srgbClr val="1F252F"/>
              </a:solidFill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BA1122E5-985D-8FB7-8C1D-DEBE59EB6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5810-D61F-4F4C-96B3-FE5BF674D32A}" type="slidenum">
              <a:rPr lang="sk-SK" smtClean="0"/>
              <a:t>18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857028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A0E0FD-CF21-29CD-6039-BC5700EABF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5884" y="830121"/>
            <a:ext cx="8560232" cy="911715"/>
          </a:xfrm>
        </p:spPr>
        <p:txBody>
          <a:bodyPr>
            <a:normAutofit fontScale="90000"/>
          </a:bodyPr>
          <a:lstStyle/>
          <a:p>
            <a:r>
              <a:rPr lang="pl-PL" sz="4000" b="1" dirty="0">
                <a:solidFill>
                  <a:srgbClr val="3E97E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Nahradenie niektorých položiek inými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D2320AB-4816-9FDB-ED50-E97BAE1585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3085" y="2141220"/>
            <a:ext cx="9144000" cy="3823352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buClr>
                <a:srgbClr val="3E97EF"/>
              </a:buClr>
            </a:pPr>
            <a:r>
              <a:rPr lang="sk-SK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Prichádza do úvahy v situácii, ak 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nejaký tovar/materiál/služba </a:t>
            </a:r>
            <a:r>
              <a:rPr lang="sk-SK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nie sú alebo nebudú </a:t>
            </a: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v dôsledku nepredvídateľnej udalosti dostupná vôbec, 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prípadne </a:t>
            </a:r>
            <a:r>
              <a:rPr lang="sk-SK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len za cenu výrazne zvýšených nákladov </a:t>
            </a: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alebo výrazného omeškania diela. 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Prichádza do úvahy aj </a:t>
            </a:r>
            <a:r>
              <a:rPr lang="sk-SK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náhrada chýbajúceho </a:t>
            </a: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tovaru/materiálu/služby </a:t>
            </a:r>
            <a:r>
              <a:rPr lang="sk-SK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alebo aj vypustenie </a:t>
            </a: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takýchto položiek z realizácie diela úplne a jeho zabezpečenie iným vhodným spôsobom (napr. samostatným obstarávaním).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endParaRPr lang="sk-SK" sz="2400" spc="-1" dirty="0">
              <a:solidFill>
                <a:srgbClr val="000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endParaRPr lang="sk-SK" sz="2400" spc="-1" dirty="0">
              <a:solidFill>
                <a:srgbClr val="000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11C9DE44-2BD4-DF89-A8BE-B0A99DAF82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31" y="0"/>
            <a:ext cx="53340" cy="21412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BlokTextu 5">
            <a:extLst>
              <a:ext uri="{FF2B5EF4-FFF2-40B4-BE49-F238E27FC236}">
                <a16:creationId xmlns:a16="http://schemas.microsoft.com/office/drawing/2014/main" id="{38AEDC40-99DA-62CD-64D3-10F249B281FA}"/>
              </a:ext>
            </a:extLst>
          </p:cNvPr>
          <p:cNvSpPr txBox="1"/>
          <p:nvPr/>
        </p:nvSpPr>
        <p:spPr>
          <a:xfrm rot="16200000">
            <a:off x="-958054" y="3275112"/>
            <a:ext cx="3135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cap="all" dirty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www.skolaobstaravania.sk</a:t>
            </a: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39A9615A-AF61-8A27-3B09-9256E0E8F4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3603" y="133727"/>
            <a:ext cx="925466" cy="911715"/>
          </a:xfrm>
          <a:prstGeom prst="rect">
            <a:avLst/>
          </a:prstGeom>
        </p:spPr>
      </p:pic>
      <p:sp>
        <p:nvSpPr>
          <p:cNvPr id="8" name="Ovál 7">
            <a:extLst>
              <a:ext uri="{FF2B5EF4-FFF2-40B4-BE49-F238E27FC236}">
                <a16:creationId xmlns:a16="http://schemas.microsoft.com/office/drawing/2014/main" id="{E5BA1FBB-F5A9-E6E8-CBC3-D47E1A1D0164}"/>
              </a:ext>
            </a:extLst>
          </p:cNvPr>
          <p:cNvSpPr>
            <a:spLocks noChangeArrowheads="1"/>
          </p:cNvSpPr>
          <p:nvPr/>
        </p:nvSpPr>
        <p:spPr bwMode="auto">
          <a:xfrm rot="10800000" flipH="1">
            <a:off x="10967085" y="6356350"/>
            <a:ext cx="386715" cy="386715"/>
          </a:xfrm>
          <a:prstGeom prst="ellipse">
            <a:avLst/>
          </a:prstGeom>
          <a:noFill/>
          <a:ln w="12700">
            <a:solidFill>
              <a:srgbClr val="3E97E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0504D"/>
                </a:solidFill>
              </a14:hiddenFill>
            </a:ext>
          </a:extLst>
        </p:spPr>
        <p:txBody>
          <a:bodyPr rot="0" vert="horz" wrap="square" lIns="91440" tIns="0" rIns="91440" bIns="0" anchor="ctr" anchorCtr="0" upright="1">
            <a:noAutofit/>
          </a:bodyPr>
          <a:lstStyle/>
          <a:p>
            <a:pPr algn="ctr"/>
            <a:endParaRPr lang="sk-SK" sz="1100" dirty="0">
              <a:solidFill>
                <a:srgbClr val="1F252F"/>
              </a:solidFill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BA1122E5-985D-8FB7-8C1D-DEBE59EB6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5810-D61F-4F4C-96B3-FE5BF674D32A}" type="slidenum">
              <a:rPr lang="sk-SK" smtClean="0"/>
              <a:t>19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92864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A0E0FD-CF21-29CD-6039-BC5700EABF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87312"/>
            <a:ext cx="9144000" cy="1270102"/>
          </a:xfrm>
        </p:spPr>
        <p:txBody>
          <a:bodyPr>
            <a:normAutofit/>
          </a:bodyPr>
          <a:lstStyle/>
          <a:p>
            <a:r>
              <a:rPr lang="sk-SK" sz="4000" b="1" dirty="0">
                <a:solidFill>
                  <a:srgbClr val="3E97E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Všeobecný pohľad ÚVO na uzatváranie dodatkov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D2320AB-4816-9FDB-ED50-E97BAE1585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61344"/>
            <a:ext cx="9144000" cy="4321342"/>
          </a:xfrm>
        </p:spPr>
        <p:txBody>
          <a:bodyPr>
            <a:normAutofit/>
          </a:bodyPr>
          <a:lstStyle/>
          <a:p>
            <a:pPr marL="342900" indent="-342900" algn="l"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b="1" dirty="0">
                <a:latin typeface="Open Sans" pitchFamily="2" charset="0"/>
                <a:ea typeface="Open Sans" pitchFamily="2" charset="0"/>
                <a:cs typeface="Open Sans" pitchFamily="2" charset="0"/>
              </a:rPr>
              <a:t>Obstarávateľ musí prijať a vykonať opatrenia </a:t>
            </a:r>
            <a:r>
              <a:rPr lang="sk-SK" sz="24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aby predišiel alebo sa pripravil na vznik situácie, ktorá </a:t>
            </a:r>
            <a:r>
              <a:rPr lang="sk-SK" sz="2400" spc="-1" dirty="0" err="1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bymohla</a:t>
            </a:r>
            <a:r>
              <a:rPr lang="sk-SK" sz="24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vyžadovať zmenu zmluvy </a:t>
            </a:r>
          </a:p>
          <a:p>
            <a:pPr marL="342900" indent="-342900" algn="l"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z="2400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Pravidlo </a:t>
            </a:r>
            <a:r>
              <a:rPr lang="sk-SK" sz="2400" b="1" spc="-1" dirty="0" err="1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pacta</a:t>
            </a:r>
            <a:r>
              <a:rPr lang="sk-SK" sz="2400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sk-SK" sz="2400" b="1" spc="-1" dirty="0" err="1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sunt</a:t>
            </a:r>
            <a:r>
              <a:rPr lang="sk-SK" sz="2400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sk-SK" sz="2400" b="1" spc="-1" dirty="0" err="1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servanda</a:t>
            </a:r>
            <a:r>
              <a:rPr lang="sk-SK" sz="2400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- </a:t>
            </a:r>
            <a:r>
              <a:rPr lang="sk-SK" sz="24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základná zásada zmluvného práva, podľa ktorej je potrebné uzavreté zmluvy dodržiavať</a:t>
            </a:r>
          </a:p>
          <a:p>
            <a:pPr marL="342900" indent="-342900" algn="l"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z="2400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Zásada </a:t>
            </a:r>
            <a:r>
              <a:rPr lang="sk-SK" sz="2400" b="1" spc="-1" dirty="0" err="1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rebus</a:t>
            </a:r>
            <a:r>
              <a:rPr lang="sk-SK" sz="2400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sk-SK" sz="2400" b="1" spc="-1" dirty="0" err="1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sic</a:t>
            </a:r>
            <a:r>
              <a:rPr lang="sk-SK" sz="2400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sk-SK" sz="2400" b="1" spc="-1" dirty="0" err="1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stantibus</a:t>
            </a:r>
            <a:r>
              <a:rPr lang="sk-SK" sz="2400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sk-SK" sz="24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- nepredvídateľná zmena okolností za ktorých bola pôvodná zmluva uzatváraná, ktorá naruší rovnováhu medzi účastníkmi právneho vzťahu v takom rozsahu, </a:t>
            </a:r>
            <a:r>
              <a:rPr lang="sk-SK" sz="2400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že splnenie zmluvných záväzkov môže viesť k nespravodlivosti</a:t>
            </a:r>
            <a:endParaRPr lang="sk-SK" dirty="0">
              <a:solidFill>
                <a:srgbClr val="3E97EF"/>
              </a:solidFill>
              <a:effectLst/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11C9DE44-2BD4-DF89-A8BE-B0A99DAF82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31" y="0"/>
            <a:ext cx="53340" cy="21412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BlokTextu 5">
            <a:extLst>
              <a:ext uri="{FF2B5EF4-FFF2-40B4-BE49-F238E27FC236}">
                <a16:creationId xmlns:a16="http://schemas.microsoft.com/office/drawing/2014/main" id="{38AEDC40-99DA-62CD-64D3-10F249B281FA}"/>
              </a:ext>
            </a:extLst>
          </p:cNvPr>
          <p:cNvSpPr txBox="1"/>
          <p:nvPr/>
        </p:nvSpPr>
        <p:spPr>
          <a:xfrm rot="16200000">
            <a:off x="-958054" y="3275112"/>
            <a:ext cx="3135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cap="all" dirty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www.skolaobstaravania.sk</a:t>
            </a: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39A9615A-AF61-8A27-3B09-9256E0E8F4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7709" y="158895"/>
            <a:ext cx="925466" cy="911715"/>
          </a:xfrm>
          <a:prstGeom prst="rect">
            <a:avLst/>
          </a:prstGeom>
        </p:spPr>
      </p:pic>
      <p:sp>
        <p:nvSpPr>
          <p:cNvPr id="8" name="Ovál 7">
            <a:extLst>
              <a:ext uri="{FF2B5EF4-FFF2-40B4-BE49-F238E27FC236}">
                <a16:creationId xmlns:a16="http://schemas.microsoft.com/office/drawing/2014/main" id="{E5BA1FBB-F5A9-E6E8-CBC3-D47E1A1D0164}"/>
              </a:ext>
            </a:extLst>
          </p:cNvPr>
          <p:cNvSpPr>
            <a:spLocks noChangeArrowheads="1"/>
          </p:cNvSpPr>
          <p:nvPr/>
        </p:nvSpPr>
        <p:spPr bwMode="auto">
          <a:xfrm rot="10800000" flipH="1">
            <a:off x="10967085" y="6356350"/>
            <a:ext cx="386715" cy="386715"/>
          </a:xfrm>
          <a:prstGeom prst="ellipse">
            <a:avLst/>
          </a:prstGeom>
          <a:noFill/>
          <a:ln w="12700">
            <a:solidFill>
              <a:srgbClr val="3E97E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0504D"/>
                </a:solidFill>
              </a14:hiddenFill>
            </a:ext>
          </a:extLst>
        </p:spPr>
        <p:txBody>
          <a:bodyPr rot="0" vert="horz" wrap="square" lIns="91440" tIns="0" rIns="91440" bIns="0" anchor="ctr" anchorCtr="0" upright="1">
            <a:noAutofit/>
          </a:bodyPr>
          <a:lstStyle/>
          <a:p>
            <a:pPr algn="ctr"/>
            <a:endParaRPr lang="sk-SK" sz="1100" dirty="0">
              <a:solidFill>
                <a:srgbClr val="1F252F"/>
              </a:solidFill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BA1122E5-985D-8FB7-8C1D-DEBE59EB6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5810-D61F-4F4C-96B3-FE5BF674D32A}" type="slidenum">
              <a:rPr lang="sk-SK" smtClean="0"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798541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A0E0FD-CF21-29CD-6039-BC5700EABF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5884" y="830121"/>
            <a:ext cx="8560232" cy="911715"/>
          </a:xfrm>
        </p:spPr>
        <p:txBody>
          <a:bodyPr>
            <a:normAutofit fontScale="90000"/>
          </a:bodyPr>
          <a:lstStyle/>
          <a:p>
            <a:r>
              <a:rPr lang="pl-PL" sz="4000" b="1" dirty="0">
                <a:solidFill>
                  <a:srgbClr val="3E97E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Čo by mala obsahovať dokumentácia k dodatku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D2320AB-4816-9FDB-ED50-E97BAE1585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89220"/>
            <a:ext cx="9144000" cy="3823352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buClr>
                <a:srgbClr val="3E97EF"/>
              </a:buClr>
            </a:pP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Povinnosť </a:t>
            </a:r>
            <a:r>
              <a:rPr lang="sk-SK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evidovať podklady </a:t>
            </a: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odôvodňujúce a/alebo preukazujúce využitie § 18 ods. 1 písm. c) ZVO: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skutkový stav a popis </a:t>
            </a: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rozhodných skutočností, z ktorých vyplýva potreba postupu podľa § 18 ods. 1 písm. c) ZVO,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Vyhodnotenie</a:t>
            </a: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: </a:t>
            </a:r>
          </a:p>
          <a:p>
            <a:pPr marL="914400" lvl="1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z="24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náležitej</a:t>
            </a:r>
            <a:r>
              <a:rPr lang="sk-SK" sz="2400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starostlivosti a príčinnej súvislosti </a:t>
            </a:r>
            <a:r>
              <a:rPr lang="sk-SK" sz="24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k potrebe postupu podľa § 18 ods. 1 písm. c) ZVO,</a:t>
            </a:r>
          </a:p>
          <a:p>
            <a:pPr marL="914400" lvl="1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z="2400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zákonnej prípustnosti </a:t>
            </a:r>
            <a:r>
              <a:rPr lang="sk-SK" sz="24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takéhoto postupu,</a:t>
            </a:r>
          </a:p>
          <a:p>
            <a:pPr marL="914400" lvl="1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z="2400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ekonomickej primeranosti </a:t>
            </a:r>
            <a:r>
              <a:rPr lang="sk-SK" sz="24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takéhoto postupu,</a:t>
            </a:r>
          </a:p>
          <a:p>
            <a:pPr marL="914400" lvl="1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z="2400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technickej (vecnej) vhodnosti </a:t>
            </a:r>
            <a:r>
              <a:rPr lang="sk-SK" sz="24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takéhoto postupu.</a:t>
            </a:r>
          </a:p>
          <a:p>
            <a:pPr marL="457200" indent="-4572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sk-SK" b="0" strike="noStrike" spc="-1" dirty="0">
              <a:solidFill>
                <a:srgbClr val="000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endParaRPr lang="sk-SK" spc="-1" dirty="0">
              <a:solidFill>
                <a:srgbClr val="000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endParaRPr lang="sk-SK" spc="-1" dirty="0">
              <a:solidFill>
                <a:srgbClr val="000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11C9DE44-2BD4-DF89-A8BE-B0A99DAF82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31" y="0"/>
            <a:ext cx="53340" cy="21412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BlokTextu 5">
            <a:extLst>
              <a:ext uri="{FF2B5EF4-FFF2-40B4-BE49-F238E27FC236}">
                <a16:creationId xmlns:a16="http://schemas.microsoft.com/office/drawing/2014/main" id="{38AEDC40-99DA-62CD-64D3-10F249B281FA}"/>
              </a:ext>
            </a:extLst>
          </p:cNvPr>
          <p:cNvSpPr txBox="1"/>
          <p:nvPr/>
        </p:nvSpPr>
        <p:spPr>
          <a:xfrm rot="16200000">
            <a:off x="-958054" y="3275112"/>
            <a:ext cx="3135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cap="all" dirty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www.skolaobstaravania.sk</a:t>
            </a: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39A9615A-AF61-8A27-3B09-9256E0E8F4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3603" y="133727"/>
            <a:ext cx="925466" cy="911715"/>
          </a:xfrm>
          <a:prstGeom prst="rect">
            <a:avLst/>
          </a:prstGeom>
        </p:spPr>
      </p:pic>
      <p:sp>
        <p:nvSpPr>
          <p:cNvPr id="8" name="Ovál 7">
            <a:extLst>
              <a:ext uri="{FF2B5EF4-FFF2-40B4-BE49-F238E27FC236}">
                <a16:creationId xmlns:a16="http://schemas.microsoft.com/office/drawing/2014/main" id="{E5BA1FBB-F5A9-E6E8-CBC3-D47E1A1D0164}"/>
              </a:ext>
            </a:extLst>
          </p:cNvPr>
          <p:cNvSpPr>
            <a:spLocks noChangeArrowheads="1"/>
          </p:cNvSpPr>
          <p:nvPr/>
        </p:nvSpPr>
        <p:spPr bwMode="auto">
          <a:xfrm rot="10800000" flipH="1">
            <a:off x="10967085" y="6356350"/>
            <a:ext cx="386715" cy="386715"/>
          </a:xfrm>
          <a:prstGeom prst="ellipse">
            <a:avLst/>
          </a:prstGeom>
          <a:noFill/>
          <a:ln w="12700">
            <a:solidFill>
              <a:srgbClr val="3E97E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0504D"/>
                </a:solidFill>
              </a14:hiddenFill>
            </a:ext>
          </a:extLst>
        </p:spPr>
        <p:txBody>
          <a:bodyPr rot="0" vert="horz" wrap="square" lIns="91440" tIns="0" rIns="91440" bIns="0" anchor="ctr" anchorCtr="0" upright="1">
            <a:noAutofit/>
          </a:bodyPr>
          <a:lstStyle/>
          <a:p>
            <a:pPr algn="ctr"/>
            <a:endParaRPr lang="sk-SK" sz="1100" dirty="0">
              <a:solidFill>
                <a:srgbClr val="1F252F"/>
              </a:solidFill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BA1122E5-985D-8FB7-8C1D-DEBE59EB6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5810-D61F-4F4C-96B3-FE5BF674D32A}" type="slidenum">
              <a:rPr lang="sk-SK" smtClean="0"/>
              <a:t>20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78737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A0E0FD-CF21-29CD-6039-BC5700EABF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5884" y="830121"/>
            <a:ext cx="8560232" cy="911715"/>
          </a:xfrm>
        </p:spPr>
        <p:txBody>
          <a:bodyPr>
            <a:normAutofit fontScale="90000"/>
          </a:bodyPr>
          <a:lstStyle/>
          <a:p>
            <a:r>
              <a:rPr lang="pl-PL" sz="4000" b="1" dirty="0">
                <a:solidFill>
                  <a:srgbClr val="3E97E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Čo by mala obsahovať dokumentácia k dodatku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D2320AB-4816-9FDB-ED50-E97BAE1585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89220"/>
            <a:ext cx="9144000" cy="3823352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buClr>
                <a:srgbClr val="3E97EF"/>
              </a:buClr>
            </a:pPr>
            <a:r>
              <a:rPr lang="sk-SK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Z dokumentácie k dodatku by tak malo vyplývať:</a:t>
            </a:r>
          </a:p>
          <a:p>
            <a:pPr marL="514350" indent="-514350" algn="just">
              <a:lnSpc>
                <a:spcPct val="100000"/>
              </a:lnSpc>
              <a:buClr>
                <a:srgbClr val="3E97EF"/>
              </a:buClr>
              <a:buFont typeface="+mj-lt"/>
              <a:buAutoNum type="romanLcPeriod"/>
            </a:pPr>
            <a:r>
              <a:rPr lang="sk-SK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okolnosti</a:t>
            </a: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, ktorými je odôvodňovaná zmena zmluvy vo vzťahu k tejto zmene,</a:t>
            </a:r>
          </a:p>
          <a:p>
            <a:pPr marL="514350" indent="-514350" algn="just">
              <a:lnSpc>
                <a:spcPct val="100000"/>
              </a:lnSpc>
              <a:buClr>
                <a:srgbClr val="3E97EF"/>
              </a:buClr>
              <a:buFont typeface="+mj-lt"/>
              <a:buAutoNum type="romanLcPeriod"/>
            </a:pPr>
            <a:r>
              <a:rPr lang="sk-SK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preukázanie príčinnej súvislosti </a:t>
            </a: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medzi potrebou zmeny zmluvy a vplyvmi mimoriadnych okolností,</a:t>
            </a:r>
          </a:p>
          <a:p>
            <a:pPr marL="514350" indent="-514350" algn="just">
              <a:lnSpc>
                <a:spcPct val="100000"/>
              </a:lnSpc>
              <a:buClr>
                <a:srgbClr val="3E97EF"/>
              </a:buClr>
              <a:buFont typeface="+mj-lt"/>
              <a:buAutoNum type="romanLcPeriod"/>
            </a:pPr>
            <a:r>
              <a:rPr lang="sk-SK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posúdenie možnosti predvídateľnosti </a:t>
            </a: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vzniku vplyvov okolností a to aj v nadväznosti na časové obdobie, kedy došlo k uzavretiu zmluvy, ktorej sa zmena týka,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11C9DE44-2BD4-DF89-A8BE-B0A99DAF82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31" y="0"/>
            <a:ext cx="53340" cy="21412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BlokTextu 5">
            <a:extLst>
              <a:ext uri="{FF2B5EF4-FFF2-40B4-BE49-F238E27FC236}">
                <a16:creationId xmlns:a16="http://schemas.microsoft.com/office/drawing/2014/main" id="{38AEDC40-99DA-62CD-64D3-10F249B281FA}"/>
              </a:ext>
            </a:extLst>
          </p:cNvPr>
          <p:cNvSpPr txBox="1"/>
          <p:nvPr/>
        </p:nvSpPr>
        <p:spPr>
          <a:xfrm rot="16200000">
            <a:off x="-958054" y="3275112"/>
            <a:ext cx="3135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cap="all" dirty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www.skolaobstaravania.sk</a:t>
            </a: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39A9615A-AF61-8A27-3B09-9256E0E8F4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3603" y="133727"/>
            <a:ext cx="925466" cy="911715"/>
          </a:xfrm>
          <a:prstGeom prst="rect">
            <a:avLst/>
          </a:prstGeom>
        </p:spPr>
      </p:pic>
      <p:sp>
        <p:nvSpPr>
          <p:cNvPr id="8" name="Ovál 7">
            <a:extLst>
              <a:ext uri="{FF2B5EF4-FFF2-40B4-BE49-F238E27FC236}">
                <a16:creationId xmlns:a16="http://schemas.microsoft.com/office/drawing/2014/main" id="{E5BA1FBB-F5A9-E6E8-CBC3-D47E1A1D0164}"/>
              </a:ext>
            </a:extLst>
          </p:cNvPr>
          <p:cNvSpPr>
            <a:spLocks noChangeArrowheads="1"/>
          </p:cNvSpPr>
          <p:nvPr/>
        </p:nvSpPr>
        <p:spPr bwMode="auto">
          <a:xfrm rot="10800000" flipH="1">
            <a:off x="10967085" y="6356350"/>
            <a:ext cx="386715" cy="386715"/>
          </a:xfrm>
          <a:prstGeom prst="ellipse">
            <a:avLst/>
          </a:prstGeom>
          <a:noFill/>
          <a:ln w="12700">
            <a:solidFill>
              <a:srgbClr val="3E97E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0504D"/>
                </a:solidFill>
              </a14:hiddenFill>
            </a:ext>
          </a:extLst>
        </p:spPr>
        <p:txBody>
          <a:bodyPr rot="0" vert="horz" wrap="square" lIns="91440" tIns="0" rIns="91440" bIns="0" anchor="ctr" anchorCtr="0" upright="1">
            <a:noAutofit/>
          </a:bodyPr>
          <a:lstStyle/>
          <a:p>
            <a:pPr algn="ctr"/>
            <a:endParaRPr lang="sk-SK" sz="1100" dirty="0">
              <a:solidFill>
                <a:srgbClr val="1F252F"/>
              </a:solidFill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BA1122E5-985D-8FB7-8C1D-DEBE59EB6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5810-D61F-4F4C-96B3-FE5BF674D32A}" type="slidenum">
              <a:rPr lang="sk-SK" smtClean="0"/>
              <a:t>21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932972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A0E0FD-CF21-29CD-6039-BC5700EABF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5884" y="830121"/>
            <a:ext cx="8560232" cy="911715"/>
          </a:xfrm>
        </p:spPr>
        <p:txBody>
          <a:bodyPr>
            <a:normAutofit fontScale="90000"/>
          </a:bodyPr>
          <a:lstStyle/>
          <a:p>
            <a:r>
              <a:rPr lang="pl-PL" sz="4000" b="1" dirty="0">
                <a:solidFill>
                  <a:srgbClr val="3E97E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Čo by mala obsahovať dokumentácia k dodatku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D2320AB-4816-9FDB-ED50-E97BAE1585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89220"/>
            <a:ext cx="9144000" cy="3823352"/>
          </a:xfrm>
        </p:spPr>
        <p:txBody>
          <a:bodyPr>
            <a:noAutofit/>
          </a:bodyPr>
          <a:lstStyle/>
          <a:p>
            <a:pPr marL="514350" indent="-514350" algn="just">
              <a:lnSpc>
                <a:spcPct val="100000"/>
              </a:lnSpc>
              <a:buClr>
                <a:srgbClr val="3E97EF"/>
              </a:buClr>
              <a:buFont typeface="+mj-lt"/>
              <a:buAutoNum type="romanLcPeriod" startAt="4"/>
            </a:pPr>
            <a:r>
              <a:rPr lang="sk-SK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posúdenie rozsahu </a:t>
            </a: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deklarovaných zmien parametrov konkrétnych komodít (cena, dodacia lehota, dostupnosť) </a:t>
            </a:r>
          </a:p>
          <a:p>
            <a:pPr marL="514350" indent="-514350" algn="just">
              <a:lnSpc>
                <a:spcPct val="100000"/>
              </a:lnSpc>
              <a:buClr>
                <a:srgbClr val="3E97EF"/>
              </a:buClr>
              <a:buFont typeface="+mj-lt"/>
              <a:buAutoNum type="romanLcPeriod" startAt="4"/>
            </a:pPr>
            <a:r>
              <a:rPr lang="sk-SK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vplyv týchto okolností </a:t>
            </a: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na konkrétny predmet zmluvy, (cena, dodacia lehota, dostupnosť), a v tejto súvislosti predovšetkým:</a:t>
            </a:r>
          </a:p>
          <a:p>
            <a:pPr marL="971550" lvl="1" indent="-514350" algn="just">
              <a:lnSpc>
                <a:spcPct val="100000"/>
              </a:lnSpc>
              <a:buClr>
                <a:srgbClr val="3E97EF"/>
              </a:buClr>
              <a:buFont typeface="+mj-lt"/>
              <a:buAutoNum type="alphaLcPeriod"/>
            </a:pP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okolnosti, za ktorých je plnenie predmetu zmluvy poskytované,</a:t>
            </a:r>
          </a:p>
          <a:p>
            <a:pPr marL="971550" lvl="1" indent="-514350" algn="just">
              <a:lnSpc>
                <a:spcPct val="100000"/>
              </a:lnSpc>
              <a:buClr>
                <a:srgbClr val="3E97EF"/>
              </a:buClr>
              <a:buFont typeface="+mj-lt"/>
              <a:buAutoNum type="alphaLcPeriod"/>
            </a:pP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konkrétne existujúce subdodávateľské vzťahy, príp. potrebu ich zmien, vrátane ich podielu na plnení zákazky,</a:t>
            </a:r>
          </a:p>
          <a:p>
            <a:pPr marL="971550" lvl="1" indent="-514350" algn="just">
              <a:lnSpc>
                <a:spcPct val="100000"/>
              </a:lnSpc>
              <a:buClr>
                <a:srgbClr val="3E97EF"/>
              </a:buClr>
              <a:buFont typeface="+mj-lt"/>
              <a:buAutoNum type="alphaLcPeriod"/>
            </a:pP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konkrétny trh, na ktorom pôsobí verejný obstarávateľ, resp. obstarávateľ a subdodávatelia,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endParaRPr lang="sk-SK" spc="-1" dirty="0">
              <a:solidFill>
                <a:srgbClr val="000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11C9DE44-2BD4-DF89-A8BE-B0A99DAF82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31" y="0"/>
            <a:ext cx="53340" cy="21412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BlokTextu 5">
            <a:extLst>
              <a:ext uri="{FF2B5EF4-FFF2-40B4-BE49-F238E27FC236}">
                <a16:creationId xmlns:a16="http://schemas.microsoft.com/office/drawing/2014/main" id="{38AEDC40-99DA-62CD-64D3-10F249B281FA}"/>
              </a:ext>
            </a:extLst>
          </p:cNvPr>
          <p:cNvSpPr txBox="1"/>
          <p:nvPr/>
        </p:nvSpPr>
        <p:spPr>
          <a:xfrm rot="16200000">
            <a:off x="-958054" y="3275112"/>
            <a:ext cx="3135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cap="all" dirty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www.skolaobstaravania.sk</a:t>
            </a: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39A9615A-AF61-8A27-3B09-9256E0E8F4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3603" y="133727"/>
            <a:ext cx="925466" cy="911715"/>
          </a:xfrm>
          <a:prstGeom prst="rect">
            <a:avLst/>
          </a:prstGeom>
        </p:spPr>
      </p:pic>
      <p:sp>
        <p:nvSpPr>
          <p:cNvPr id="8" name="Ovál 7">
            <a:extLst>
              <a:ext uri="{FF2B5EF4-FFF2-40B4-BE49-F238E27FC236}">
                <a16:creationId xmlns:a16="http://schemas.microsoft.com/office/drawing/2014/main" id="{E5BA1FBB-F5A9-E6E8-CBC3-D47E1A1D0164}"/>
              </a:ext>
            </a:extLst>
          </p:cNvPr>
          <p:cNvSpPr>
            <a:spLocks noChangeArrowheads="1"/>
          </p:cNvSpPr>
          <p:nvPr/>
        </p:nvSpPr>
        <p:spPr bwMode="auto">
          <a:xfrm rot="10800000" flipH="1">
            <a:off x="10967085" y="6356350"/>
            <a:ext cx="386715" cy="386715"/>
          </a:xfrm>
          <a:prstGeom prst="ellipse">
            <a:avLst/>
          </a:prstGeom>
          <a:noFill/>
          <a:ln w="12700">
            <a:solidFill>
              <a:srgbClr val="3E97E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0504D"/>
                </a:solidFill>
              </a14:hiddenFill>
            </a:ext>
          </a:extLst>
        </p:spPr>
        <p:txBody>
          <a:bodyPr rot="0" vert="horz" wrap="square" lIns="91440" tIns="0" rIns="91440" bIns="0" anchor="ctr" anchorCtr="0" upright="1">
            <a:noAutofit/>
          </a:bodyPr>
          <a:lstStyle/>
          <a:p>
            <a:pPr algn="ctr"/>
            <a:endParaRPr lang="sk-SK" sz="1100" dirty="0">
              <a:solidFill>
                <a:srgbClr val="1F252F"/>
              </a:solidFill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BA1122E5-985D-8FB7-8C1D-DEBE59EB6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5810-D61F-4F4C-96B3-FE5BF674D32A}" type="slidenum">
              <a:rPr lang="sk-SK" smtClean="0"/>
              <a:t>22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312295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A0E0FD-CF21-29CD-6039-BC5700EABF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5884" y="830121"/>
            <a:ext cx="8560232" cy="911715"/>
          </a:xfrm>
        </p:spPr>
        <p:txBody>
          <a:bodyPr>
            <a:normAutofit fontScale="90000"/>
          </a:bodyPr>
          <a:lstStyle/>
          <a:p>
            <a:r>
              <a:rPr lang="pl-PL" sz="4000" b="1" dirty="0">
                <a:solidFill>
                  <a:srgbClr val="3E97E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Čo by mala obsahovať dokumentácia k dodatku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D2320AB-4816-9FDB-ED50-E97BAE1585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89220"/>
            <a:ext cx="9144000" cy="3823352"/>
          </a:xfrm>
        </p:spPr>
        <p:txBody>
          <a:bodyPr>
            <a:noAutofit/>
          </a:bodyPr>
          <a:lstStyle/>
          <a:p>
            <a:pPr marL="971550" lvl="1" indent="-514350" algn="just">
              <a:lnSpc>
                <a:spcPct val="100000"/>
              </a:lnSpc>
              <a:buClr>
                <a:srgbClr val="3E97EF"/>
              </a:buClr>
              <a:buFont typeface="+mj-lt"/>
              <a:buAutoNum type="alphaLcPeriod" startAt="4"/>
            </a:pP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konkrétne položky, ktorých sa zmena ceny plnenia týka,</a:t>
            </a:r>
          </a:p>
          <a:p>
            <a:pPr marL="971550" lvl="1" indent="-514350" algn="just">
              <a:lnSpc>
                <a:spcPct val="100000"/>
              </a:lnSpc>
              <a:buClr>
                <a:srgbClr val="3E97EF"/>
              </a:buClr>
              <a:buFont typeface="+mj-lt"/>
              <a:buAutoNum type="alphaLcPeriod" startAt="4"/>
            </a:pP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vstupné položky, ktoré mali ovplyvniť cenu plnenia,</a:t>
            </a:r>
          </a:p>
          <a:p>
            <a:pPr marL="971550" lvl="1" indent="-514350" algn="just">
              <a:lnSpc>
                <a:spcPct val="100000"/>
              </a:lnSpc>
              <a:buClr>
                <a:srgbClr val="3E97EF"/>
              </a:buClr>
              <a:buFont typeface="+mj-lt"/>
              <a:buAutoNum type="alphaLcPeriod" startAt="4"/>
            </a:pP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rozsah, ktorý je nevyhnutný na dokončenie predmetu zmluvy, resp. pokračovanie v plnení predmetu zmluvy,</a:t>
            </a:r>
          </a:p>
          <a:p>
            <a:pPr marL="514350" indent="-514350" algn="just">
              <a:lnSpc>
                <a:spcPct val="100000"/>
              </a:lnSpc>
              <a:buClr>
                <a:srgbClr val="3E97EF"/>
              </a:buClr>
              <a:buFont typeface="+mj-lt"/>
              <a:buAutoNum type="romanLcPeriod" startAt="6"/>
            </a:pPr>
            <a:r>
              <a:rPr lang="sk-SK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spôsobilosť</a:t>
            </a: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(možnosť – nemožnosť) predvídať tieto okolnosti pri vynaložení náležitej starostlivosti,</a:t>
            </a:r>
          </a:p>
          <a:p>
            <a:pPr marL="514350" indent="-514350" algn="just">
              <a:lnSpc>
                <a:spcPct val="100000"/>
              </a:lnSpc>
              <a:buClr>
                <a:srgbClr val="3E97EF"/>
              </a:buClr>
              <a:buFont typeface="+mj-lt"/>
              <a:buAutoNum type="romanLcPeriod" startAt="6"/>
            </a:pPr>
            <a:r>
              <a:rPr lang="sk-SK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rozsah zmeny</a:t>
            </a: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, vo vzťahu k hodnote pôvodnej zmluvy a vo vzťahu ku konkrétnym okolnostiam a skutočnostiam, ktorými je odôvodňovaná zmena parametrov plnenia </a:t>
            </a:r>
          </a:p>
          <a:p>
            <a:pPr marL="457200" indent="-4572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sk-SK" b="0" strike="noStrike" spc="-1" dirty="0">
              <a:solidFill>
                <a:srgbClr val="000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endParaRPr lang="sk-SK" spc="-1" dirty="0">
              <a:solidFill>
                <a:srgbClr val="000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endParaRPr lang="sk-SK" spc="-1" dirty="0">
              <a:solidFill>
                <a:srgbClr val="000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11C9DE44-2BD4-DF89-A8BE-B0A99DAF82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31" y="0"/>
            <a:ext cx="53340" cy="21412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BlokTextu 5">
            <a:extLst>
              <a:ext uri="{FF2B5EF4-FFF2-40B4-BE49-F238E27FC236}">
                <a16:creationId xmlns:a16="http://schemas.microsoft.com/office/drawing/2014/main" id="{38AEDC40-99DA-62CD-64D3-10F249B281FA}"/>
              </a:ext>
            </a:extLst>
          </p:cNvPr>
          <p:cNvSpPr txBox="1"/>
          <p:nvPr/>
        </p:nvSpPr>
        <p:spPr>
          <a:xfrm rot="16200000">
            <a:off x="-958054" y="3275112"/>
            <a:ext cx="3135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cap="all" dirty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www.skolaobstaravania.sk</a:t>
            </a: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39A9615A-AF61-8A27-3B09-9256E0E8F4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3603" y="133727"/>
            <a:ext cx="925466" cy="911715"/>
          </a:xfrm>
          <a:prstGeom prst="rect">
            <a:avLst/>
          </a:prstGeom>
        </p:spPr>
      </p:pic>
      <p:sp>
        <p:nvSpPr>
          <p:cNvPr id="8" name="Ovál 7">
            <a:extLst>
              <a:ext uri="{FF2B5EF4-FFF2-40B4-BE49-F238E27FC236}">
                <a16:creationId xmlns:a16="http://schemas.microsoft.com/office/drawing/2014/main" id="{E5BA1FBB-F5A9-E6E8-CBC3-D47E1A1D0164}"/>
              </a:ext>
            </a:extLst>
          </p:cNvPr>
          <p:cNvSpPr>
            <a:spLocks noChangeArrowheads="1"/>
          </p:cNvSpPr>
          <p:nvPr/>
        </p:nvSpPr>
        <p:spPr bwMode="auto">
          <a:xfrm rot="10800000" flipH="1">
            <a:off x="10967085" y="6356350"/>
            <a:ext cx="386715" cy="386715"/>
          </a:xfrm>
          <a:prstGeom prst="ellipse">
            <a:avLst/>
          </a:prstGeom>
          <a:noFill/>
          <a:ln w="12700">
            <a:solidFill>
              <a:srgbClr val="3E97E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0504D"/>
                </a:solidFill>
              </a14:hiddenFill>
            </a:ext>
          </a:extLst>
        </p:spPr>
        <p:txBody>
          <a:bodyPr rot="0" vert="horz" wrap="square" lIns="91440" tIns="0" rIns="91440" bIns="0" anchor="ctr" anchorCtr="0" upright="1">
            <a:noAutofit/>
          </a:bodyPr>
          <a:lstStyle/>
          <a:p>
            <a:pPr algn="ctr"/>
            <a:endParaRPr lang="sk-SK" sz="1100" dirty="0">
              <a:solidFill>
                <a:srgbClr val="1F252F"/>
              </a:solidFill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BA1122E5-985D-8FB7-8C1D-DEBE59EB6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5810-D61F-4F4C-96B3-FE5BF674D32A}" type="slidenum">
              <a:rPr lang="sk-SK" smtClean="0"/>
              <a:t>23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91812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A0E0FD-CF21-29CD-6039-BC5700EABF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5884" y="830121"/>
            <a:ext cx="8560232" cy="911715"/>
          </a:xfrm>
        </p:spPr>
        <p:txBody>
          <a:bodyPr>
            <a:normAutofit fontScale="90000"/>
          </a:bodyPr>
          <a:lstStyle/>
          <a:p>
            <a:r>
              <a:rPr lang="pl-PL" sz="4000" b="1" dirty="0">
                <a:solidFill>
                  <a:srgbClr val="3E97E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Je potrebné uvedené podstúpiť aj pri de minimis dodatku?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D2320AB-4816-9FDB-ED50-E97BAE1585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89220"/>
            <a:ext cx="9144000" cy="3823352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buClr>
                <a:srgbClr val="3E97EF"/>
              </a:buClr>
            </a:pPr>
            <a:r>
              <a:rPr lang="sk-SK" sz="2400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Metodické usmernenie č. 9408-5000/2021 zo dňa 16.09.2021</a:t>
            </a:r>
          </a:p>
          <a:p>
            <a:pPr algn="just">
              <a:lnSpc>
                <a:spcPct val="100000"/>
              </a:lnSpc>
              <a:buClr>
                <a:srgbClr val="3E97EF"/>
              </a:buClr>
            </a:pPr>
            <a:endParaRPr lang="sk-SK" sz="2400" spc="-1" dirty="0">
              <a:solidFill>
                <a:srgbClr val="000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z="24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So zreteľom na svoje </a:t>
            </a:r>
            <a:r>
              <a:rPr lang="sk-SK" sz="2400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potreby, princípy verejného obstarávania, zásady subsidiarity a proporcionality</a:t>
            </a:r>
            <a:r>
              <a:rPr lang="sk-SK" sz="24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, by verejný obstarávateľ alebo obstarávateľ mal pred postupom podľa § 18 ods. 1 písm. c) ZVO zvažovať možnosť, </a:t>
            </a:r>
            <a:r>
              <a:rPr lang="sk-SK" sz="2400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či nie je postačujúci</a:t>
            </a:r>
            <a:r>
              <a:rPr lang="sk-SK" sz="24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(a zároveň odôvodnený) postup podľa § 18 ods. 3 ZVO – tzv. zmeny zmluvy de </a:t>
            </a:r>
            <a:r>
              <a:rPr lang="sk-SK" sz="2400" spc="-1" dirty="0" err="1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minimis</a:t>
            </a:r>
            <a:endParaRPr lang="sk-SK" spc="-1" dirty="0">
              <a:solidFill>
                <a:srgbClr val="000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11C9DE44-2BD4-DF89-A8BE-B0A99DAF82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31" y="0"/>
            <a:ext cx="53340" cy="21412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BlokTextu 5">
            <a:extLst>
              <a:ext uri="{FF2B5EF4-FFF2-40B4-BE49-F238E27FC236}">
                <a16:creationId xmlns:a16="http://schemas.microsoft.com/office/drawing/2014/main" id="{38AEDC40-99DA-62CD-64D3-10F249B281FA}"/>
              </a:ext>
            </a:extLst>
          </p:cNvPr>
          <p:cNvSpPr txBox="1"/>
          <p:nvPr/>
        </p:nvSpPr>
        <p:spPr>
          <a:xfrm rot="16200000">
            <a:off x="-958054" y="3275112"/>
            <a:ext cx="3135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cap="all" dirty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www.skolaobstaravania.sk</a:t>
            </a: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39A9615A-AF61-8A27-3B09-9256E0E8F4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3603" y="133727"/>
            <a:ext cx="925466" cy="911715"/>
          </a:xfrm>
          <a:prstGeom prst="rect">
            <a:avLst/>
          </a:prstGeom>
        </p:spPr>
      </p:pic>
      <p:sp>
        <p:nvSpPr>
          <p:cNvPr id="8" name="Ovál 7">
            <a:extLst>
              <a:ext uri="{FF2B5EF4-FFF2-40B4-BE49-F238E27FC236}">
                <a16:creationId xmlns:a16="http://schemas.microsoft.com/office/drawing/2014/main" id="{E5BA1FBB-F5A9-E6E8-CBC3-D47E1A1D0164}"/>
              </a:ext>
            </a:extLst>
          </p:cNvPr>
          <p:cNvSpPr>
            <a:spLocks noChangeArrowheads="1"/>
          </p:cNvSpPr>
          <p:nvPr/>
        </p:nvSpPr>
        <p:spPr bwMode="auto">
          <a:xfrm rot="10800000" flipH="1">
            <a:off x="10967085" y="6356350"/>
            <a:ext cx="386715" cy="386715"/>
          </a:xfrm>
          <a:prstGeom prst="ellipse">
            <a:avLst/>
          </a:prstGeom>
          <a:noFill/>
          <a:ln w="12700">
            <a:solidFill>
              <a:srgbClr val="3E97E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0504D"/>
                </a:solidFill>
              </a14:hiddenFill>
            </a:ext>
          </a:extLst>
        </p:spPr>
        <p:txBody>
          <a:bodyPr rot="0" vert="horz" wrap="square" lIns="91440" tIns="0" rIns="91440" bIns="0" anchor="ctr" anchorCtr="0" upright="1">
            <a:noAutofit/>
          </a:bodyPr>
          <a:lstStyle/>
          <a:p>
            <a:pPr algn="ctr"/>
            <a:endParaRPr lang="sk-SK" sz="1100" dirty="0">
              <a:solidFill>
                <a:srgbClr val="1F252F"/>
              </a:solidFill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BA1122E5-985D-8FB7-8C1D-DEBE59EB6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5810-D61F-4F4C-96B3-FE5BF674D32A}" type="slidenum">
              <a:rPr lang="sk-SK" smtClean="0"/>
              <a:t>24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437118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A0E0FD-CF21-29CD-6039-BC5700EABF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6829" y="772147"/>
            <a:ext cx="10096916" cy="911715"/>
          </a:xfrm>
        </p:spPr>
        <p:txBody>
          <a:bodyPr>
            <a:normAutofit fontScale="90000"/>
          </a:bodyPr>
          <a:lstStyle/>
          <a:p>
            <a:r>
              <a:rPr lang="pl-PL" sz="4000" b="1" dirty="0">
                <a:solidFill>
                  <a:srgbClr val="3E97E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Novela zákona o príspevku poskytovanom z EŠIF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D2320AB-4816-9FDB-ED50-E97BAE1585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683862"/>
            <a:ext cx="9144000" cy="4779360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buClr>
                <a:srgbClr val="3E97EF"/>
              </a:buClr>
            </a:pPr>
            <a:r>
              <a:rPr lang="sk-SK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Osobitné ustanovenia k poskytovaniu dodatočného príspevku</a:t>
            </a: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: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+mj-lt"/>
              <a:buAutoNum type="arabicParenR"/>
            </a:pPr>
            <a:r>
              <a:rPr lang="sk-SK" sz="20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Dodatočný príspevok sa považuje za </a:t>
            </a:r>
            <a:r>
              <a:rPr lang="sk-SK" sz="2000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súčasť</a:t>
            </a:r>
            <a:r>
              <a:rPr lang="sk-SK" sz="20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finančných prostriedkov členského štátu.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+mj-lt"/>
              <a:buAutoNum type="arabicParenR"/>
            </a:pPr>
            <a:r>
              <a:rPr lang="sk-SK" sz="20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Poskytovateľ </a:t>
            </a:r>
            <a:r>
              <a:rPr lang="sk-SK" sz="2000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môže prijímateľovi poskytnúť </a:t>
            </a:r>
            <a:r>
              <a:rPr lang="sk-SK" sz="20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dodatočný príspevok, ak:</a:t>
            </a:r>
          </a:p>
          <a:p>
            <a:pPr marL="914400" lvl="1" indent="-457200" algn="just">
              <a:lnSpc>
                <a:spcPct val="100000"/>
              </a:lnSpc>
              <a:buClr>
                <a:srgbClr val="3E97EF"/>
              </a:buClr>
              <a:buFont typeface="+mj-lt"/>
              <a:buAutoNum type="alphaLcParenR"/>
            </a:pP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poskytovateľ disponuje finančnými prostriedkami určenými na poskytnutie dodatočného príspevku,</a:t>
            </a:r>
          </a:p>
          <a:p>
            <a:pPr marL="914400" lvl="1" indent="-457200" algn="just">
              <a:lnSpc>
                <a:spcPct val="100000"/>
              </a:lnSpc>
              <a:buClr>
                <a:srgbClr val="3E97EF"/>
              </a:buClr>
              <a:buFont typeface="+mj-lt"/>
              <a:buAutoNum type="alphaLcParenR"/>
            </a:pP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sa zvýšia celkové oprávnené výdavky projektu týkajúce sa hlavných aktivít projektu a bez úhrady ktorých by nebolo možné dosiahnuť ciele projektu podľa zmluvy a</a:t>
            </a:r>
          </a:p>
          <a:p>
            <a:pPr marL="914400" lvl="1" indent="-457200" algn="just">
              <a:lnSpc>
                <a:spcPct val="100000"/>
              </a:lnSpc>
              <a:buClr>
                <a:srgbClr val="3E97EF"/>
              </a:buClr>
              <a:buFont typeface="+mj-lt"/>
              <a:buAutoNum type="alphaLcParenR"/>
            </a:pP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sú splnené podmienky podľa osobitného predpisu.</a:t>
            </a:r>
            <a:endParaRPr lang="sk-SK" sz="2000" spc="-1" dirty="0">
              <a:solidFill>
                <a:srgbClr val="000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+mj-lt"/>
              <a:buAutoNum type="arabicPeriod" startAt="3"/>
            </a:pPr>
            <a:r>
              <a:rPr lang="sk-SK" sz="20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Dodatočný príspevok sa poskytuje prijímateľovi na základe zmeny zmluvy</a:t>
            </a:r>
          </a:p>
          <a:p>
            <a:pPr algn="just">
              <a:lnSpc>
                <a:spcPct val="100000"/>
              </a:lnSpc>
              <a:buClr>
                <a:srgbClr val="3E97EF"/>
              </a:buClr>
            </a:pPr>
            <a:endParaRPr lang="sk-SK" sz="2000" spc="-1" dirty="0">
              <a:solidFill>
                <a:srgbClr val="000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algn="just">
              <a:lnSpc>
                <a:spcPct val="100000"/>
              </a:lnSpc>
              <a:buClr>
                <a:srgbClr val="3E97EF"/>
              </a:buClr>
            </a:pPr>
            <a:endParaRPr lang="sk-SK" sz="2000" spc="-1" dirty="0">
              <a:solidFill>
                <a:srgbClr val="000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algn="just">
              <a:lnSpc>
                <a:spcPct val="100000"/>
              </a:lnSpc>
              <a:buClr>
                <a:srgbClr val="3E97EF"/>
              </a:buClr>
            </a:pPr>
            <a:endParaRPr lang="sk-SK" spc="-1" dirty="0">
              <a:solidFill>
                <a:srgbClr val="000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11C9DE44-2BD4-DF89-A8BE-B0A99DAF82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31" y="0"/>
            <a:ext cx="53340" cy="21412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BlokTextu 5">
            <a:extLst>
              <a:ext uri="{FF2B5EF4-FFF2-40B4-BE49-F238E27FC236}">
                <a16:creationId xmlns:a16="http://schemas.microsoft.com/office/drawing/2014/main" id="{38AEDC40-99DA-62CD-64D3-10F249B281FA}"/>
              </a:ext>
            </a:extLst>
          </p:cNvPr>
          <p:cNvSpPr txBox="1"/>
          <p:nvPr/>
        </p:nvSpPr>
        <p:spPr>
          <a:xfrm rot="16200000">
            <a:off x="-958054" y="3275112"/>
            <a:ext cx="3135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cap="all" dirty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www.skolaobstaravania.sk</a:t>
            </a: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39A9615A-AF61-8A27-3B09-9256E0E8F4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3603" y="133727"/>
            <a:ext cx="925466" cy="911715"/>
          </a:xfrm>
          <a:prstGeom prst="rect">
            <a:avLst/>
          </a:prstGeom>
        </p:spPr>
      </p:pic>
      <p:sp>
        <p:nvSpPr>
          <p:cNvPr id="8" name="Ovál 7">
            <a:extLst>
              <a:ext uri="{FF2B5EF4-FFF2-40B4-BE49-F238E27FC236}">
                <a16:creationId xmlns:a16="http://schemas.microsoft.com/office/drawing/2014/main" id="{E5BA1FBB-F5A9-E6E8-CBC3-D47E1A1D0164}"/>
              </a:ext>
            </a:extLst>
          </p:cNvPr>
          <p:cNvSpPr>
            <a:spLocks noChangeArrowheads="1"/>
          </p:cNvSpPr>
          <p:nvPr/>
        </p:nvSpPr>
        <p:spPr bwMode="auto">
          <a:xfrm rot="10800000" flipH="1">
            <a:off x="10967085" y="6356350"/>
            <a:ext cx="386715" cy="386715"/>
          </a:xfrm>
          <a:prstGeom prst="ellipse">
            <a:avLst/>
          </a:prstGeom>
          <a:noFill/>
          <a:ln w="12700">
            <a:solidFill>
              <a:srgbClr val="3E97E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0504D"/>
                </a:solidFill>
              </a14:hiddenFill>
            </a:ext>
          </a:extLst>
        </p:spPr>
        <p:txBody>
          <a:bodyPr rot="0" vert="horz" wrap="square" lIns="91440" tIns="0" rIns="91440" bIns="0" anchor="ctr" anchorCtr="0" upright="1">
            <a:noAutofit/>
          </a:bodyPr>
          <a:lstStyle/>
          <a:p>
            <a:pPr algn="ctr"/>
            <a:endParaRPr lang="sk-SK" sz="1100" dirty="0">
              <a:solidFill>
                <a:srgbClr val="1F252F"/>
              </a:solidFill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BA1122E5-985D-8FB7-8C1D-DEBE59EB6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5810-D61F-4F4C-96B3-FE5BF674D32A}" type="slidenum">
              <a:rPr lang="sk-SK" smtClean="0"/>
              <a:t>25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876667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A0E0FD-CF21-29CD-6039-BC5700EABF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7339" y="772147"/>
            <a:ext cx="8805226" cy="911715"/>
          </a:xfrm>
        </p:spPr>
        <p:txBody>
          <a:bodyPr>
            <a:normAutofit/>
          </a:bodyPr>
          <a:lstStyle/>
          <a:p>
            <a:r>
              <a:rPr lang="pl-PL" sz="4000" b="1" dirty="0">
                <a:solidFill>
                  <a:srgbClr val="3E97E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Záznam z webinára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D2320AB-4816-9FDB-ED50-E97BAE1585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41220"/>
            <a:ext cx="9144000" cy="3827705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buClr>
                <a:srgbClr val="3E97EF"/>
              </a:buClr>
            </a:pPr>
            <a:r>
              <a:rPr lang="sk-SK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Každý účastník získa prístup k záznamu z </a:t>
            </a:r>
            <a:r>
              <a:rPr lang="sk-SK" b="1" spc="-1" dirty="0" err="1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webinára</a:t>
            </a:r>
            <a:r>
              <a:rPr lang="sk-SK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: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+mj-lt"/>
              <a:buAutoNum type="arabicPeriod"/>
            </a:pP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Zaregistrujte sa na </a:t>
            </a: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  <a:hlinkClick r:id="rId2"/>
              </a:rPr>
              <a:t>www.skolaobstaravania.sk</a:t>
            </a:r>
            <a:endParaRPr lang="sk-SK" spc="-1" dirty="0">
              <a:solidFill>
                <a:srgbClr val="000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+mj-lt"/>
              <a:buAutoNum type="arabicPeriod"/>
            </a:pP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Do 3.6.2022 bude dostupný záznam zverejnený na </a:t>
            </a: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  <a:hlinkClick r:id="rId2"/>
              </a:rPr>
              <a:t>www.skolaobstaravania.sk</a:t>
            </a:r>
            <a:endParaRPr lang="sk-SK" spc="-1" dirty="0">
              <a:solidFill>
                <a:srgbClr val="000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+mj-lt"/>
              <a:buAutoNum type="arabicPeriod"/>
            </a:pP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Po prihlásení bude záznam medzi vašimi kurzami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+mj-lt"/>
              <a:buAutoNum type="arabicPeriod"/>
            </a:pP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Škola obstarávania pre začiatočníkov aj pokročilých, </a:t>
            </a:r>
            <a:b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</a:b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e-learning, </a:t>
            </a:r>
            <a:r>
              <a:rPr lang="sk-SK" spc="-1" dirty="0" err="1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webináre</a:t>
            </a: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, poradenstvo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+mj-lt"/>
              <a:buAutoNum type="arabicPeriod"/>
            </a:pP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  <a:hlinkClick r:id="rId3"/>
              </a:rPr>
              <a:t>info@skolaobstaravania.sk</a:t>
            </a: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, 0904 28 18 18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+mj-lt"/>
              <a:buAutoNum type="arabicPeriod"/>
            </a:pPr>
            <a:endParaRPr lang="sk-SK" spc="-1" dirty="0">
              <a:solidFill>
                <a:srgbClr val="000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11C9DE44-2BD4-DF89-A8BE-B0A99DAF82C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31" y="0"/>
            <a:ext cx="53340" cy="21412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BlokTextu 5">
            <a:extLst>
              <a:ext uri="{FF2B5EF4-FFF2-40B4-BE49-F238E27FC236}">
                <a16:creationId xmlns:a16="http://schemas.microsoft.com/office/drawing/2014/main" id="{38AEDC40-99DA-62CD-64D3-10F249B281FA}"/>
              </a:ext>
            </a:extLst>
          </p:cNvPr>
          <p:cNvSpPr txBox="1"/>
          <p:nvPr/>
        </p:nvSpPr>
        <p:spPr>
          <a:xfrm rot="16200000">
            <a:off x="-958054" y="3275112"/>
            <a:ext cx="3135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cap="all" dirty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www.skolaobstaravania.sk</a:t>
            </a: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39A9615A-AF61-8A27-3B09-9256E0E8F49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3603" y="133727"/>
            <a:ext cx="925466" cy="911715"/>
          </a:xfrm>
          <a:prstGeom prst="rect">
            <a:avLst/>
          </a:prstGeom>
        </p:spPr>
      </p:pic>
      <p:sp>
        <p:nvSpPr>
          <p:cNvPr id="8" name="Ovál 7">
            <a:extLst>
              <a:ext uri="{FF2B5EF4-FFF2-40B4-BE49-F238E27FC236}">
                <a16:creationId xmlns:a16="http://schemas.microsoft.com/office/drawing/2014/main" id="{E5BA1FBB-F5A9-E6E8-CBC3-D47E1A1D0164}"/>
              </a:ext>
            </a:extLst>
          </p:cNvPr>
          <p:cNvSpPr>
            <a:spLocks noChangeArrowheads="1"/>
          </p:cNvSpPr>
          <p:nvPr/>
        </p:nvSpPr>
        <p:spPr bwMode="auto">
          <a:xfrm rot="10800000" flipH="1">
            <a:off x="10967085" y="6356350"/>
            <a:ext cx="386715" cy="386715"/>
          </a:xfrm>
          <a:prstGeom prst="ellipse">
            <a:avLst/>
          </a:prstGeom>
          <a:noFill/>
          <a:ln w="12700">
            <a:solidFill>
              <a:srgbClr val="3E97E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0504D"/>
                </a:solidFill>
              </a14:hiddenFill>
            </a:ext>
          </a:extLst>
        </p:spPr>
        <p:txBody>
          <a:bodyPr rot="0" vert="horz" wrap="square" lIns="91440" tIns="0" rIns="91440" bIns="0" anchor="ctr" anchorCtr="0" upright="1">
            <a:noAutofit/>
          </a:bodyPr>
          <a:lstStyle/>
          <a:p>
            <a:pPr algn="ctr"/>
            <a:endParaRPr lang="sk-SK" sz="1100" dirty="0">
              <a:solidFill>
                <a:srgbClr val="1F252F"/>
              </a:solidFill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BA1122E5-985D-8FB7-8C1D-DEBE59EB6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5810-D61F-4F4C-96B3-FE5BF674D32A}" type="slidenum">
              <a:rPr lang="sk-SK" smtClean="0"/>
              <a:t>26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524299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A0E0FD-CF21-29CD-6039-BC5700EABF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429000"/>
            <a:ext cx="9144000" cy="708040"/>
          </a:xfrm>
        </p:spPr>
        <p:txBody>
          <a:bodyPr>
            <a:normAutofit/>
          </a:bodyPr>
          <a:lstStyle/>
          <a:p>
            <a:r>
              <a:rPr lang="sk-SK" sz="4000" b="1" dirty="0">
                <a:latin typeface="Open Sans" pitchFamily="2" charset="0"/>
                <a:ea typeface="Open Sans" pitchFamily="2" charset="0"/>
                <a:cs typeface="Open Sans" pitchFamily="2" charset="0"/>
              </a:rPr>
              <a:t>Ďakujem za pozornosť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D2320AB-4816-9FDB-ED50-E97BAE1585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2253" y="4420231"/>
            <a:ext cx="9144000" cy="1655762"/>
          </a:xfrm>
        </p:spPr>
        <p:txBody>
          <a:bodyPr>
            <a:normAutofit fontScale="70000" lnSpcReduction="20000"/>
          </a:bodyPr>
          <a:lstStyle/>
          <a:p>
            <a:endParaRPr lang="sk-SK" dirty="0">
              <a:solidFill>
                <a:srgbClr val="3E97EF"/>
              </a:solidFill>
              <a:effectLst/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  <a:p>
            <a:r>
              <a:rPr lang="sk-SK" sz="3600" dirty="0">
                <a:solidFill>
                  <a:srgbClr val="3E97EF"/>
                </a:solidFill>
                <a:effectLst/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JUDr. Juraj Tkáč, PhD.</a:t>
            </a:r>
          </a:p>
          <a:p>
            <a:endParaRPr lang="sk-SK" dirty="0"/>
          </a:p>
          <a:p>
            <a:r>
              <a:rPr lang="sk-SK" dirty="0"/>
              <a:t>Škola obstarávania, </a:t>
            </a:r>
            <a:r>
              <a:rPr lang="sk-SK" dirty="0" err="1"/>
              <a:t>webinár</a:t>
            </a:r>
            <a:r>
              <a:rPr lang="sk-SK" dirty="0"/>
              <a:t>, 31.05.2022</a:t>
            </a:r>
          </a:p>
          <a:p>
            <a:r>
              <a:rPr lang="sk-SK" b="1" dirty="0">
                <a:solidFill>
                  <a:srgbClr val="3E97EF"/>
                </a:solidFill>
              </a:rPr>
              <a:t>info@skolaobstaravania.sk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11C9DE44-2BD4-DF89-A8BE-B0A99DAF82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31" y="0"/>
            <a:ext cx="53340" cy="21412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BlokTextu 5">
            <a:extLst>
              <a:ext uri="{FF2B5EF4-FFF2-40B4-BE49-F238E27FC236}">
                <a16:creationId xmlns:a16="http://schemas.microsoft.com/office/drawing/2014/main" id="{38AEDC40-99DA-62CD-64D3-10F249B281FA}"/>
              </a:ext>
            </a:extLst>
          </p:cNvPr>
          <p:cNvSpPr txBox="1"/>
          <p:nvPr/>
        </p:nvSpPr>
        <p:spPr>
          <a:xfrm rot="16200000">
            <a:off x="-958054" y="3275112"/>
            <a:ext cx="3135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cap="all" dirty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www.skolaobstaravania.sk</a:t>
            </a:r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E5BA1FBB-F5A9-E6E8-CBC3-D47E1A1D0164}"/>
              </a:ext>
            </a:extLst>
          </p:cNvPr>
          <p:cNvSpPr>
            <a:spLocks noChangeArrowheads="1"/>
          </p:cNvSpPr>
          <p:nvPr/>
        </p:nvSpPr>
        <p:spPr bwMode="auto">
          <a:xfrm rot="10800000" flipH="1">
            <a:off x="10967085" y="6356350"/>
            <a:ext cx="386715" cy="386715"/>
          </a:xfrm>
          <a:prstGeom prst="ellipse">
            <a:avLst/>
          </a:prstGeom>
          <a:noFill/>
          <a:ln w="12700">
            <a:solidFill>
              <a:srgbClr val="3E97E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0504D"/>
                </a:solidFill>
              </a14:hiddenFill>
            </a:ext>
          </a:extLst>
        </p:spPr>
        <p:txBody>
          <a:bodyPr rot="0" vert="horz" wrap="square" lIns="91440" tIns="0" rIns="91440" bIns="0" anchor="ctr" anchorCtr="0" upright="1">
            <a:noAutofit/>
          </a:bodyPr>
          <a:lstStyle/>
          <a:p>
            <a:pPr algn="ctr"/>
            <a:endParaRPr lang="sk-SK" sz="1100" dirty="0">
              <a:solidFill>
                <a:srgbClr val="1F252F"/>
              </a:solidFill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BA1122E5-985D-8FB7-8C1D-DEBE59EB6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5810-D61F-4F4C-96B3-FE5BF674D32A}" type="slidenum">
              <a:rPr lang="sk-SK" smtClean="0"/>
              <a:t>27</a:t>
            </a:fld>
            <a:endParaRPr lang="sk-SK"/>
          </a:p>
        </p:txBody>
      </p:sp>
      <p:pic>
        <p:nvPicPr>
          <p:cNvPr id="10" name="Obrázok 9">
            <a:extLst>
              <a:ext uri="{FF2B5EF4-FFF2-40B4-BE49-F238E27FC236}">
                <a16:creationId xmlns:a16="http://schemas.microsoft.com/office/drawing/2014/main" id="{6C3271F8-4254-7095-774B-83243FA5D9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4848" y="1177192"/>
            <a:ext cx="4342303" cy="1581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08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A0E0FD-CF21-29CD-6039-BC5700EABF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87312"/>
            <a:ext cx="9144000" cy="1270102"/>
          </a:xfrm>
        </p:spPr>
        <p:txBody>
          <a:bodyPr>
            <a:normAutofit/>
          </a:bodyPr>
          <a:lstStyle/>
          <a:p>
            <a:r>
              <a:rPr lang="sk-SK" sz="4000" b="1" dirty="0">
                <a:solidFill>
                  <a:srgbClr val="3E97E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Všeobecný pohľad ÚVO na uzatváranie dodatkov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D2320AB-4816-9FDB-ED50-E97BAE1585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61344"/>
            <a:ext cx="9144000" cy="4321342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endParaRPr lang="sk-SK" sz="2400" spc="-1" dirty="0">
              <a:solidFill>
                <a:srgbClr val="000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algn="just">
              <a:lnSpc>
                <a:spcPct val="100000"/>
              </a:lnSpc>
            </a:pPr>
            <a:r>
              <a:rPr lang="sk-SK" sz="2400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UVO vydal všeobecné metodické usmernenie, kvôli :</a:t>
            </a:r>
          </a:p>
          <a:p>
            <a:pPr marL="457200" indent="-4572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sk-SK" sz="2400" spc="-1" dirty="0">
              <a:solidFill>
                <a:srgbClr val="000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z="24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situácii vyvolaná ochorením </a:t>
            </a:r>
            <a:r>
              <a:rPr lang="sk-SK" sz="2400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COVID-19</a:t>
            </a:r>
            <a:r>
              <a:rPr lang="sk-SK" sz="24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,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z="24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situácii vyvolaná </a:t>
            </a:r>
            <a:r>
              <a:rPr lang="sk-SK" sz="2400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vojnovým konfliktom </a:t>
            </a:r>
            <a:r>
              <a:rPr lang="sk-SK" sz="24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medzi Ruskou federáciou a Ukrajinou,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z="24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v nadväznosti na vyššie uvedené aj aktuálny (nestabilný / negatívny) </a:t>
            </a:r>
            <a:r>
              <a:rPr lang="sk-SK" sz="2400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cenový vývoj na trhoch </a:t>
            </a:r>
            <a:r>
              <a:rPr lang="sk-SK" sz="24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s niektorými komoditami  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11C9DE44-2BD4-DF89-A8BE-B0A99DAF82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31" y="0"/>
            <a:ext cx="53340" cy="21412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BlokTextu 5">
            <a:extLst>
              <a:ext uri="{FF2B5EF4-FFF2-40B4-BE49-F238E27FC236}">
                <a16:creationId xmlns:a16="http://schemas.microsoft.com/office/drawing/2014/main" id="{38AEDC40-99DA-62CD-64D3-10F249B281FA}"/>
              </a:ext>
            </a:extLst>
          </p:cNvPr>
          <p:cNvSpPr txBox="1"/>
          <p:nvPr/>
        </p:nvSpPr>
        <p:spPr>
          <a:xfrm rot="16200000">
            <a:off x="-958054" y="3275112"/>
            <a:ext cx="3135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cap="all" dirty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www.skolaobstaravania.sk</a:t>
            </a: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39A9615A-AF61-8A27-3B09-9256E0E8F4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7709" y="158895"/>
            <a:ext cx="925466" cy="911715"/>
          </a:xfrm>
          <a:prstGeom prst="rect">
            <a:avLst/>
          </a:prstGeom>
        </p:spPr>
      </p:pic>
      <p:sp>
        <p:nvSpPr>
          <p:cNvPr id="8" name="Ovál 7">
            <a:extLst>
              <a:ext uri="{FF2B5EF4-FFF2-40B4-BE49-F238E27FC236}">
                <a16:creationId xmlns:a16="http://schemas.microsoft.com/office/drawing/2014/main" id="{E5BA1FBB-F5A9-E6E8-CBC3-D47E1A1D0164}"/>
              </a:ext>
            </a:extLst>
          </p:cNvPr>
          <p:cNvSpPr>
            <a:spLocks noChangeArrowheads="1"/>
          </p:cNvSpPr>
          <p:nvPr/>
        </p:nvSpPr>
        <p:spPr bwMode="auto">
          <a:xfrm rot="10800000" flipH="1">
            <a:off x="10967085" y="6356350"/>
            <a:ext cx="386715" cy="386715"/>
          </a:xfrm>
          <a:prstGeom prst="ellipse">
            <a:avLst/>
          </a:prstGeom>
          <a:noFill/>
          <a:ln w="12700">
            <a:solidFill>
              <a:srgbClr val="3E97E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0504D"/>
                </a:solidFill>
              </a14:hiddenFill>
            </a:ext>
          </a:extLst>
        </p:spPr>
        <p:txBody>
          <a:bodyPr rot="0" vert="horz" wrap="square" lIns="91440" tIns="0" rIns="91440" bIns="0" anchor="ctr" anchorCtr="0" upright="1">
            <a:noAutofit/>
          </a:bodyPr>
          <a:lstStyle/>
          <a:p>
            <a:pPr algn="ctr"/>
            <a:endParaRPr lang="sk-SK" sz="1100" dirty="0">
              <a:solidFill>
                <a:srgbClr val="1F252F"/>
              </a:solidFill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BA1122E5-985D-8FB7-8C1D-DEBE59EB6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5810-D61F-4F4C-96B3-FE5BF674D32A}" type="slidenum">
              <a:rPr lang="sk-SK" smtClean="0"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30917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A0E0FD-CF21-29CD-6039-BC5700EABF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87312"/>
            <a:ext cx="9144000" cy="911715"/>
          </a:xfrm>
        </p:spPr>
        <p:txBody>
          <a:bodyPr>
            <a:normAutofit/>
          </a:bodyPr>
          <a:lstStyle/>
          <a:p>
            <a:r>
              <a:rPr lang="sk-SK" sz="4000" b="1" dirty="0">
                <a:solidFill>
                  <a:srgbClr val="3E97E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Nepredvídateľnosť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D2320AB-4816-9FDB-ED50-E97BAE1585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39308"/>
            <a:ext cx="9144000" cy="4593044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sk-SK" sz="1900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Metodické usmernenie UVO č. 7793-5000/2021 zo dňa 25. 06. 2021, č. 8819-5000/2021 28. 07. 2021:</a:t>
            </a:r>
          </a:p>
          <a:p>
            <a:pPr algn="just">
              <a:lnSpc>
                <a:spcPct val="100000"/>
              </a:lnSpc>
            </a:pPr>
            <a:endParaRPr lang="sk-SK" sz="1900" b="1" spc="-1" dirty="0">
              <a:solidFill>
                <a:srgbClr val="000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z="19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Zmena zmluvy je možná, ak sa vyskytnú </a:t>
            </a:r>
            <a:r>
              <a:rPr lang="sk-SK" sz="1900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nepredvídateľné okolnosti</a:t>
            </a:r>
            <a:r>
              <a:rPr lang="sk-SK" sz="19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.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z="19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Tie nebolo možné predvídať napriek primerane dôkladnej </a:t>
            </a:r>
            <a:r>
              <a:rPr lang="sk-SK" sz="1900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príprave</a:t>
            </a:r>
            <a:r>
              <a:rPr lang="sk-SK" sz="19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pôvodného zadania zákazky.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z="19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Príčinu nie je možné pripísať verejnému obstarávateľovi -  </a:t>
            </a:r>
            <a:r>
              <a:rPr lang="sk-SK" sz="1900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nastala by v danom čase a na danom mieste v podstate komukoľvek</a:t>
            </a:r>
            <a:r>
              <a:rPr lang="sk-SK" sz="19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.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z="19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Nevzťahuje sa na skutočnosti, ako chyby projektantov, zmeny zákonnej minimálnej mzdy, </a:t>
            </a:r>
            <a:r>
              <a:rPr lang="sk-SK" sz="1900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či cien iných vstupov</a:t>
            </a:r>
            <a:r>
              <a:rPr lang="sk-SK" sz="19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, ktoré je možné považovať za </a:t>
            </a:r>
            <a:r>
              <a:rPr lang="sk-SK" sz="1900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súčasť podnikateľského rizika. 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z="1900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Uchádzač je zodpovedný </a:t>
            </a:r>
            <a:r>
              <a:rPr lang="sk-SK" sz="19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za tvorbu svojej ponuky a vstupuje do zmluvného vzťahu s verejným obstarávateľom dobrovoľne. 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11C9DE44-2BD4-DF89-A8BE-B0A99DAF82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31" y="0"/>
            <a:ext cx="53340" cy="21412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BlokTextu 5">
            <a:extLst>
              <a:ext uri="{FF2B5EF4-FFF2-40B4-BE49-F238E27FC236}">
                <a16:creationId xmlns:a16="http://schemas.microsoft.com/office/drawing/2014/main" id="{38AEDC40-99DA-62CD-64D3-10F249B281FA}"/>
              </a:ext>
            </a:extLst>
          </p:cNvPr>
          <p:cNvSpPr txBox="1"/>
          <p:nvPr/>
        </p:nvSpPr>
        <p:spPr>
          <a:xfrm rot="16200000">
            <a:off x="-958054" y="3275112"/>
            <a:ext cx="3135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cap="all" dirty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www.skolaobstaravania.sk</a:t>
            </a: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39A9615A-AF61-8A27-3B09-9256E0E8F4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7709" y="158895"/>
            <a:ext cx="925466" cy="911715"/>
          </a:xfrm>
          <a:prstGeom prst="rect">
            <a:avLst/>
          </a:prstGeom>
        </p:spPr>
      </p:pic>
      <p:sp>
        <p:nvSpPr>
          <p:cNvPr id="8" name="Ovál 7">
            <a:extLst>
              <a:ext uri="{FF2B5EF4-FFF2-40B4-BE49-F238E27FC236}">
                <a16:creationId xmlns:a16="http://schemas.microsoft.com/office/drawing/2014/main" id="{E5BA1FBB-F5A9-E6E8-CBC3-D47E1A1D0164}"/>
              </a:ext>
            </a:extLst>
          </p:cNvPr>
          <p:cNvSpPr>
            <a:spLocks noChangeArrowheads="1"/>
          </p:cNvSpPr>
          <p:nvPr/>
        </p:nvSpPr>
        <p:spPr bwMode="auto">
          <a:xfrm rot="10800000" flipH="1">
            <a:off x="10967085" y="6356350"/>
            <a:ext cx="386715" cy="386715"/>
          </a:xfrm>
          <a:prstGeom prst="ellipse">
            <a:avLst/>
          </a:prstGeom>
          <a:noFill/>
          <a:ln w="12700">
            <a:solidFill>
              <a:srgbClr val="3E97E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0504D"/>
                </a:solidFill>
              </a14:hiddenFill>
            </a:ext>
          </a:extLst>
        </p:spPr>
        <p:txBody>
          <a:bodyPr rot="0" vert="horz" wrap="square" lIns="91440" tIns="0" rIns="91440" bIns="0" anchor="ctr" anchorCtr="0" upright="1">
            <a:noAutofit/>
          </a:bodyPr>
          <a:lstStyle/>
          <a:p>
            <a:pPr algn="ctr"/>
            <a:endParaRPr lang="sk-SK" sz="1100" dirty="0">
              <a:solidFill>
                <a:srgbClr val="1F252F"/>
              </a:solidFill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BA1122E5-985D-8FB7-8C1D-DEBE59EB6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5810-D61F-4F4C-96B3-FE5BF674D32A}" type="slidenum">
              <a:rPr lang="sk-SK" smtClean="0"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15078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A0E0FD-CF21-29CD-6039-BC5700EABF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87312"/>
            <a:ext cx="9144000" cy="911715"/>
          </a:xfrm>
        </p:spPr>
        <p:txBody>
          <a:bodyPr>
            <a:normAutofit/>
          </a:bodyPr>
          <a:lstStyle/>
          <a:p>
            <a:r>
              <a:rPr lang="sk-SK" sz="4000" b="1" dirty="0">
                <a:solidFill>
                  <a:srgbClr val="3E97E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Valorizačná doložka ex post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D2320AB-4816-9FDB-ED50-E97BAE1585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61344"/>
            <a:ext cx="9144000" cy="427100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sk-SK" sz="2200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Metodické usmernenie UVO č. 9408-5000/2021 zo dňa 14.9.2021</a:t>
            </a:r>
          </a:p>
          <a:p>
            <a:pPr algn="just">
              <a:lnSpc>
                <a:spcPct val="100000"/>
              </a:lnSpc>
            </a:pPr>
            <a:endParaRPr lang="sk-SK" sz="2200" b="1" spc="-1" dirty="0">
              <a:solidFill>
                <a:srgbClr val="000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z="22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Zavedenie napr. </a:t>
            </a:r>
            <a:r>
              <a:rPr lang="sk-SK" sz="2200" spc="-1" dirty="0" err="1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indexačnej</a:t>
            </a:r>
            <a:r>
              <a:rPr lang="sk-SK" sz="22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doložky do zmluvy ex post, by samé osobe zjavne predstavovalo podstatnú a </a:t>
            </a:r>
            <a:r>
              <a:rPr lang="sk-SK" sz="2200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nedovolenú</a:t>
            </a:r>
            <a:r>
              <a:rPr lang="sk-SK" sz="22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sk-SK" sz="2200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zmenu zmluvy.</a:t>
            </a:r>
            <a:endParaRPr lang="sk-SK" sz="2200" spc="-1" dirty="0">
              <a:solidFill>
                <a:srgbClr val="000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z="22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Vznik </a:t>
            </a:r>
            <a:r>
              <a:rPr lang="sk-SK" sz="2200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ekonomickej nerovnováhy </a:t>
            </a:r>
            <a:r>
              <a:rPr lang="sk-SK" sz="22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v prospech existujúceho dodávateľa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z="2200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Riziko nárastu cien </a:t>
            </a:r>
            <a:r>
              <a:rPr lang="sk-SK" sz="22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mohli mať ostatní uchádzači v ponukách započítané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11C9DE44-2BD4-DF89-A8BE-B0A99DAF82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31" y="0"/>
            <a:ext cx="53340" cy="21412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BlokTextu 5">
            <a:extLst>
              <a:ext uri="{FF2B5EF4-FFF2-40B4-BE49-F238E27FC236}">
                <a16:creationId xmlns:a16="http://schemas.microsoft.com/office/drawing/2014/main" id="{38AEDC40-99DA-62CD-64D3-10F249B281FA}"/>
              </a:ext>
            </a:extLst>
          </p:cNvPr>
          <p:cNvSpPr txBox="1"/>
          <p:nvPr/>
        </p:nvSpPr>
        <p:spPr>
          <a:xfrm rot="16200000">
            <a:off x="-958054" y="3275112"/>
            <a:ext cx="3135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cap="all" dirty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www.skolaobstaravania.sk</a:t>
            </a: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39A9615A-AF61-8A27-3B09-9256E0E8F4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7709" y="136525"/>
            <a:ext cx="925466" cy="911715"/>
          </a:xfrm>
          <a:prstGeom prst="rect">
            <a:avLst/>
          </a:prstGeom>
        </p:spPr>
      </p:pic>
      <p:sp>
        <p:nvSpPr>
          <p:cNvPr id="8" name="Ovál 7">
            <a:extLst>
              <a:ext uri="{FF2B5EF4-FFF2-40B4-BE49-F238E27FC236}">
                <a16:creationId xmlns:a16="http://schemas.microsoft.com/office/drawing/2014/main" id="{E5BA1FBB-F5A9-E6E8-CBC3-D47E1A1D0164}"/>
              </a:ext>
            </a:extLst>
          </p:cNvPr>
          <p:cNvSpPr>
            <a:spLocks noChangeArrowheads="1"/>
          </p:cNvSpPr>
          <p:nvPr/>
        </p:nvSpPr>
        <p:spPr bwMode="auto">
          <a:xfrm rot="10800000" flipH="1">
            <a:off x="10967085" y="6356350"/>
            <a:ext cx="386715" cy="386715"/>
          </a:xfrm>
          <a:prstGeom prst="ellipse">
            <a:avLst/>
          </a:prstGeom>
          <a:noFill/>
          <a:ln w="12700">
            <a:solidFill>
              <a:srgbClr val="3E97E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0504D"/>
                </a:solidFill>
              </a14:hiddenFill>
            </a:ext>
          </a:extLst>
        </p:spPr>
        <p:txBody>
          <a:bodyPr rot="0" vert="horz" wrap="square" lIns="91440" tIns="0" rIns="91440" bIns="0" anchor="ctr" anchorCtr="0" upright="1">
            <a:noAutofit/>
          </a:bodyPr>
          <a:lstStyle/>
          <a:p>
            <a:pPr algn="ctr"/>
            <a:endParaRPr lang="sk-SK" sz="1100" dirty="0">
              <a:solidFill>
                <a:srgbClr val="1F252F"/>
              </a:solidFill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BA1122E5-985D-8FB7-8C1D-DEBE59EB6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5810-D61F-4F4C-96B3-FE5BF674D32A}" type="slidenum">
              <a:rPr lang="sk-SK" smtClean="0"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58966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A0E0FD-CF21-29CD-6039-BC5700EABF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70610"/>
            <a:ext cx="8877300" cy="911715"/>
          </a:xfrm>
        </p:spPr>
        <p:txBody>
          <a:bodyPr>
            <a:normAutofit fontScale="90000"/>
          </a:bodyPr>
          <a:lstStyle/>
          <a:p>
            <a:r>
              <a:rPr lang="sk-SK" sz="4000" b="1" dirty="0">
                <a:solidFill>
                  <a:srgbClr val="3E97E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Je rozhodujúci čas predloženia ponuky alebo uzavretia zmluvy?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D2320AB-4816-9FDB-ED50-E97BAE1585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420233"/>
            <a:ext cx="9144000" cy="3498209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sk-SK" sz="2300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Metodické usmernenie UVO č. 10297-5000/2021 (10315-5000/2021)</a:t>
            </a:r>
          </a:p>
          <a:p>
            <a:pPr algn="just">
              <a:lnSpc>
                <a:spcPct val="100000"/>
              </a:lnSpc>
            </a:pPr>
            <a:endParaRPr lang="sk-SK" sz="2300" b="1" spc="-1" dirty="0">
              <a:solidFill>
                <a:srgbClr val="000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z="23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Podpis zmluvy </a:t>
            </a:r>
            <a:r>
              <a:rPr lang="sk-SK" sz="2300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2,5 roka po ukončení </a:t>
            </a:r>
            <a:r>
              <a:rPr lang="sk-SK" sz="23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procesu verejného obstarávania</a:t>
            </a:r>
            <a:r>
              <a:rPr lang="sk-SK" sz="2300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.</a:t>
            </a:r>
            <a:endParaRPr lang="sk-SK" sz="2300" spc="-1" dirty="0">
              <a:solidFill>
                <a:srgbClr val="000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z="23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Nárast cien bol </a:t>
            </a:r>
            <a:r>
              <a:rPr lang="sk-SK" sz="2300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zrejmý v čase podpisu zmluvy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z="2300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Viazanosť predstavuje záväzok </a:t>
            </a:r>
            <a:r>
              <a:rPr lang="sk-SK" sz="23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dodržania podmienok predloženej ponuky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11C9DE44-2BD4-DF89-A8BE-B0A99DAF82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31" y="0"/>
            <a:ext cx="53340" cy="21412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BlokTextu 5">
            <a:extLst>
              <a:ext uri="{FF2B5EF4-FFF2-40B4-BE49-F238E27FC236}">
                <a16:creationId xmlns:a16="http://schemas.microsoft.com/office/drawing/2014/main" id="{38AEDC40-99DA-62CD-64D3-10F249B281FA}"/>
              </a:ext>
            </a:extLst>
          </p:cNvPr>
          <p:cNvSpPr txBox="1"/>
          <p:nvPr/>
        </p:nvSpPr>
        <p:spPr>
          <a:xfrm rot="16200000">
            <a:off x="-958054" y="3275112"/>
            <a:ext cx="3135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cap="all" dirty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www.skolaobstaravania.sk</a:t>
            </a: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39A9615A-AF61-8A27-3B09-9256E0E8F4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7709" y="158895"/>
            <a:ext cx="925466" cy="911715"/>
          </a:xfrm>
          <a:prstGeom prst="rect">
            <a:avLst/>
          </a:prstGeom>
        </p:spPr>
      </p:pic>
      <p:sp>
        <p:nvSpPr>
          <p:cNvPr id="8" name="Ovál 7">
            <a:extLst>
              <a:ext uri="{FF2B5EF4-FFF2-40B4-BE49-F238E27FC236}">
                <a16:creationId xmlns:a16="http://schemas.microsoft.com/office/drawing/2014/main" id="{E5BA1FBB-F5A9-E6E8-CBC3-D47E1A1D0164}"/>
              </a:ext>
            </a:extLst>
          </p:cNvPr>
          <p:cNvSpPr>
            <a:spLocks noChangeArrowheads="1"/>
          </p:cNvSpPr>
          <p:nvPr/>
        </p:nvSpPr>
        <p:spPr bwMode="auto">
          <a:xfrm rot="10800000" flipH="1">
            <a:off x="10967085" y="6356350"/>
            <a:ext cx="386715" cy="386715"/>
          </a:xfrm>
          <a:prstGeom prst="ellipse">
            <a:avLst/>
          </a:prstGeom>
          <a:noFill/>
          <a:ln w="12700">
            <a:solidFill>
              <a:srgbClr val="3E97E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0504D"/>
                </a:solidFill>
              </a14:hiddenFill>
            </a:ext>
          </a:extLst>
        </p:spPr>
        <p:txBody>
          <a:bodyPr rot="0" vert="horz" wrap="square" lIns="91440" tIns="0" rIns="91440" bIns="0" anchor="ctr" anchorCtr="0" upright="1">
            <a:noAutofit/>
          </a:bodyPr>
          <a:lstStyle/>
          <a:p>
            <a:pPr algn="ctr"/>
            <a:endParaRPr lang="sk-SK" sz="1100" dirty="0">
              <a:solidFill>
                <a:srgbClr val="1F252F"/>
              </a:solidFill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BA1122E5-985D-8FB7-8C1D-DEBE59EB6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5810-D61F-4F4C-96B3-FE5BF674D32A}" type="slidenum">
              <a:rPr lang="sk-SK" smtClean="0"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52035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A0E0FD-CF21-29CD-6039-BC5700EABF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33707"/>
            <a:ext cx="8877300" cy="911715"/>
          </a:xfrm>
        </p:spPr>
        <p:txBody>
          <a:bodyPr>
            <a:normAutofit/>
          </a:bodyPr>
          <a:lstStyle/>
          <a:p>
            <a:r>
              <a:rPr lang="pl-PL" sz="4000" b="1" dirty="0">
                <a:solidFill>
                  <a:srgbClr val="3E97E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Možnosť zámeny tovaru za iný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D2320AB-4816-9FDB-ED50-E97BAE1585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47067" y="2141220"/>
            <a:ext cx="9144000" cy="3498209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sk-SK" sz="2300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Metodické usmernenie UVO č. 4642-5000/2022</a:t>
            </a:r>
          </a:p>
          <a:p>
            <a:pPr algn="just">
              <a:lnSpc>
                <a:spcPct val="100000"/>
              </a:lnSpc>
            </a:pPr>
            <a:endParaRPr lang="sk-SK" sz="2300" b="1" spc="-1" dirty="0">
              <a:solidFill>
                <a:srgbClr val="000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z="23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Nesmie dôjsť k podstatnej </a:t>
            </a:r>
            <a:r>
              <a:rPr lang="sk-SK" sz="2300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zmene podmienok</a:t>
            </a:r>
            <a:r>
              <a:rPr lang="sk-SK" sz="23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, ktoré by v pôvodnom postupe zadávania zákazky</a:t>
            </a:r>
            <a:r>
              <a:rPr lang="sk-SK" sz="2300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.</a:t>
            </a:r>
            <a:endParaRPr lang="sk-SK" sz="2300" spc="-1" dirty="0">
              <a:solidFill>
                <a:srgbClr val="000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z="23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Ak je predmetom zámeny </a:t>
            </a:r>
            <a:r>
              <a:rPr lang="sk-SK" sz="2300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bežne dostupný </a:t>
            </a:r>
            <a:r>
              <a:rPr lang="sk-SK" sz="23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tovar, takáto zámena tovarov </a:t>
            </a:r>
            <a:r>
              <a:rPr lang="sk-SK" sz="2300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nemusí vplyv </a:t>
            </a:r>
            <a:r>
              <a:rPr lang="sk-SK" sz="23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na účasť okruhu potenciálnych záujemcov. 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z="23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Je </a:t>
            </a:r>
            <a:r>
              <a:rPr lang="sk-SK" sz="2300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potrebné preskúmať</a:t>
            </a:r>
            <a:r>
              <a:rPr lang="sk-SK" sz="23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, či takáto zámena zároveň nevyvoláva aj iné zmeny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11C9DE44-2BD4-DF89-A8BE-B0A99DAF82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31" y="0"/>
            <a:ext cx="53340" cy="21412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BlokTextu 5">
            <a:extLst>
              <a:ext uri="{FF2B5EF4-FFF2-40B4-BE49-F238E27FC236}">
                <a16:creationId xmlns:a16="http://schemas.microsoft.com/office/drawing/2014/main" id="{38AEDC40-99DA-62CD-64D3-10F249B281FA}"/>
              </a:ext>
            </a:extLst>
          </p:cNvPr>
          <p:cNvSpPr txBox="1"/>
          <p:nvPr/>
        </p:nvSpPr>
        <p:spPr>
          <a:xfrm rot="16200000">
            <a:off x="-958054" y="3275112"/>
            <a:ext cx="3135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cap="all" dirty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www.skolaobstaravania.sk</a:t>
            </a: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39A9615A-AF61-8A27-3B09-9256E0E8F4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7709" y="158895"/>
            <a:ext cx="925466" cy="911715"/>
          </a:xfrm>
          <a:prstGeom prst="rect">
            <a:avLst/>
          </a:prstGeom>
        </p:spPr>
      </p:pic>
      <p:sp>
        <p:nvSpPr>
          <p:cNvPr id="8" name="Ovál 7">
            <a:extLst>
              <a:ext uri="{FF2B5EF4-FFF2-40B4-BE49-F238E27FC236}">
                <a16:creationId xmlns:a16="http://schemas.microsoft.com/office/drawing/2014/main" id="{E5BA1FBB-F5A9-E6E8-CBC3-D47E1A1D0164}"/>
              </a:ext>
            </a:extLst>
          </p:cNvPr>
          <p:cNvSpPr>
            <a:spLocks noChangeArrowheads="1"/>
          </p:cNvSpPr>
          <p:nvPr/>
        </p:nvSpPr>
        <p:spPr bwMode="auto">
          <a:xfrm rot="10800000" flipH="1">
            <a:off x="10967085" y="6356350"/>
            <a:ext cx="386715" cy="386715"/>
          </a:xfrm>
          <a:prstGeom prst="ellipse">
            <a:avLst/>
          </a:prstGeom>
          <a:noFill/>
          <a:ln w="12700">
            <a:solidFill>
              <a:srgbClr val="3E97E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0504D"/>
                </a:solidFill>
              </a14:hiddenFill>
            </a:ext>
          </a:extLst>
        </p:spPr>
        <p:txBody>
          <a:bodyPr rot="0" vert="horz" wrap="square" lIns="91440" tIns="0" rIns="91440" bIns="0" anchor="ctr" anchorCtr="0" upright="1">
            <a:noAutofit/>
          </a:bodyPr>
          <a:lstStyle/>
          <a:p>
            <a:pPr algn="ctr"/>
            <a:endParaRPr lang="sk-SK" sz="1100" dirty="0">
              <a:solidFill>
                <a:srgbClr val="1F252F"/>
              </a:solidFill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BA1122E5-985D-8FB7-8C1D-DEBE59EB6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5810-D61F-4F4C-96B3-FE5BF674D32A}" type="slidenum">
              <a:rPr lang="sk-SK" smtClean="0"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17132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A0E0FD-CF21-29CD-6039-BC5700EABF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7350" y="949629"/>
            <a:ext cx="8877300" cy="911715"/>
          </a:xfrm>
        </p:spPr>
        <p:txBody>
          <a:bodyPr>
            <a:normAutofit fontScale="90000"/>
          </a:bodyPr>
          <a:lstStyle/>
          <a:p>
            <a:r>
              <a:rPr lang="pl-PL" sz="4000" b="1" dirty="0">
                <a:solidFill>
                  <a:srgbClr val="3E97E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Čo sa skúma pri dodatkoch na nepredvídateľnosť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D2320AB-4816-9FDB-ED50-E97BAE1585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47067" y="2141220"/>
            <a:ext cx="9144000" cy="3498209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sk-SK" sz="2300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Metodické usmernenie UVO č. 9408-5000/2021</a:t>
            </a:r>
          </a:p>
          <a:p>
            <a:pPr algn="just">
              <a:lnSpc>
                <a:spcPct val="100000"/>
              </a:lnSpc>
            </a:pPr>
            <a:endParaRPr lang="sk-SK" sz="2300" b="1" spc="-1" dirty="0">
              <a:solidFill>
                <a:srgbClr val="000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z="23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analýza príčin vzniknutej situácie a príčinné súvislosti,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z="23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následky vzniknutej situácie v zákazkách a potreba zmeny zmluvy,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z="23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vyhodnotenie, že verejný obstarávateľ vynaložil náležitú starostlivosť, 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z="23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potrebná dôkladná analýza, vyhodnotiť najmä v kontexte príslušného skutkového stavu.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11C9DE44-2BD4-DF89-A8BE-B0A99DAF82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31" y="0"/>
            <a:ext cx="53340" cy="21412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BlokTextu 5">
            <a:extLst>
              <a:ext uri="{FF2B5EF4-FFF2-40B4-BE49-F238E27FC236}">
                <a16:creationId xmlns:a16="http://schemas.microsoft.com/office/drawing/2014/main" id="{38AEDC40-99DA-62CD-64D3-10F249B281FA}"/>
              </a:ext>
            </a:extLst>
          </p:cNvPr>
          <p:cNvSpPr txBox="1"/>
          <p:nvPr/>
        </p:nvSpPr>
        <p:spPr>
          <a:xfrm rot="16200000">
            <a:off x="-958054" y="3275112"/>
            <a:ext cx="3135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cap="all" dirty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www.skolaobstaravania.sk</a:t>
            </a: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39A9615A-AF61-8A27-3B09-9256E0E8F4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7709" y="136525"/>
            <a:ext cx="925466" cy="911715"/>
          </a:xfrm>
          <a:prstGeom prst="rect">
            <a:avLst/>
          </a:prstGeom>
        </p:spPr>
      </p:pic>
      <p:sp>
        <p:nvSpPr>
          <p:cNvPr id="8" name="Ovál 7">
            <a:extLst>
              <a:ext uri="{FF2B5EF4-FFF2-40B4-BE49-F238E27FC236}">
                <a16:creationId xmlns:a16="http://schemas.microsoft.com/office/drawing/2014/main" id="{E5BA1FBB-F5A9-E6E8-CBC3-D47E1A1D0164}"/>
              </a:ext>
            </a:extLst>
          </p:cNvPr>
          <p:cNvSpPr>
            <a:spLocks noChangeArrowheads="1"/>
          </p:cNvSpPr>
          <p:nvPr/>
        </p:nvSpPr>
        <p:spPr bwMode="auto">
          <a:xfrm rot="10800000" flipH="1">
            <a:off x="10967085" y="6356350"/>
            <a:ext cx="386715" cy="386715"/>
          </a:xfrm>
          <a:prstGeom prst="ellipse">
            <a:avLst/>
          </a:prstGeom>
          <a:noFill/>
          <a:ln w="12700">
            <a:solidFill>
              <a:srgbClr val="3E97E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0504D"/>
                </a:solidFill>
              </a14:hiddenFill>
            </a:ext>
          </a:extLst>
        </p:spPr>
        <p:txBody>
          <a:bodyPr rot="0" vert="horz" wrap="square" lIns="91440" tIns="0" rIns="91440" bIns="0" anchor="ctr" anchorCtr="0" upright="1">
            <a:noAutofit/>
          </a:bodyPr>
          <a:lstStyle/>
          <a:p>
            <a:pPr algn="ctr"/>
            <a:endParaRPr lang="sk-SK" sz="1100" dirty="0">
              <a:solidFill>
                <a:srgbClr val="1F252F"/>
              </a:solidFill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BA1122E5-985D-8FB7-8C1D-DEBE59EB6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5810-D61F-4F4C-96B3-FE5BF674D32A}" type="slidenum">
              <a:rPr lang="sk-SK" smtClean="0"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80094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A0E0FD-CF21-29CD-6039-BC5700EABF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74418" y="949629"/>
            <a:ext cx="8560232" cy="911715"/>
          </a:xfrm>
        </p:spPr>
        <p:txBody>
          <a:bodyPr>
            <a:normAutofit fontScale="90000"/>
          </a:bodyPr>
          <a:lstStyle/>
          <a:p>
            <a:r>
              <a:rPr lang="pl-PL" sz="4000" b="1" dirty="0">
                <a:solidFill>
                  <a:srgbClr val="3E97E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Všeobecného metodické usmernienie č. 6/2022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D2320AB-4816-9FDB-ED50-E97BAE1585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47067" y="2141220"/>
            <a:ext cx="9144000" cy="3498209"/>
          </a:xfrm>
        </p:spPr>
        <p:txBody>
          <a:bodyPr>
            <a:noAutofit/>
          </a:bodyPr>
          <a:lstStyle/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z="23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Verejní obstarávatelia a obstarávatelia sú </a:t>
            </a:r>
            <a:r>
              <a:rPr lang="sk-SK" sz="2300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povinní prijať potrebné opatrenia</a:t>
            </a:r>
            <a:r>
              <a:rPr lang="sk-SK" sz="23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na zabezpečenie primeraného a včasného plnenia svojich úloh,</a:t>
            </a:r>
          </a:p>
          <a:p>
            <a:pPr algn="just">
              <a:lnSpc>
                <a:spcPct val="100000"/>
              </a:lnSpc>
              <a:buClr>
                <a:srgbClr val="3E97EF"/>
              </a:buClr>
            </a:pPr>
            <a:endParaRPr lang="sk-SK" sz="2300" spc="-1" dirty="0">
              <a:solidFill>
                <a:srgbClr val="000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z="23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Úrad má za to, že s postupom času je tak potrebné od verejného obstarávateľa alebo obstarávateľa </a:t>
            </a:r>
            <a:r>
              <a:rPr lang="sk-SK" sz="2300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vyžadovať vyššiu mieru náležitej starostlivosti</a:t>
            </a:r>
            <a:r>
              <a:rPr lang="sk-SK" sz="23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, keďže o vplyvoch skúmaných okolností už vedieť mal a mohol.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11C9DE44-2BD4-DF89-A8BE-B0A99DAF82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31" y="0"/>
            <a:ext cx="53340" cy="21412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BlokTextu 5">
            <a:extLst>
              <a:ext uri="{FF2B5EF4-FFF2-40B4-BE49-F238E27FC236}">
                <a16:creationId xmlns:a16="http://schemas.microsoft.com/office/drawing/2014/main" id="{38AEDC40-99DA-62CD-64D3-10F249B281FA}"/>
              </a:ext>
            </a:extLst>
          </p:cNvPr>
          <p:cNvSpPr txBox="1"/>
          <p:nvPr/>
        </p:nvSpPr>
        <p:spPr>
          <a:xfrm rot="16200000">
            <a:off x="-958054" y="3275112"/>
            <a:ext cx="3135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cap="all" dirty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www.skolaobstaravania.sk</a:t>
            </a: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39A9615A-AF61-8A27-3B09-9256E0E8F4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7709" y="158895"/>
            <a:ext cx="925466" cy="911715"/>
          </a:xfrm>
          <a:prstGeom prst="rect">
            <a:avLst/>
          </a:prstGeom>
        </p:spPr>
      </p:pic>
      <p:sp>
        <p:nvSpPr>
          <p:cNvPr id="8" name="Ovál 7">
            <a:extLst>
              <a:ext uri="{FF2B5EF4-FFF2-40B4-BE49-F238E27FC236}">
                <a16:creationId xmlns:a16="http://schemas.microsoft.com/office/drawing/2014/main" id="{E5BA1FBB-F5A9-E6E8-CBC3-D47E1A1D0164}"/>
              </a:ext>
            </a:extLst>
          </p:cNvPr>
          <p:cNvSpPr>
            <a:spLocks noChangeArrowheads="1"/>
          </p:cNvSpPr>
          <p:nvPr/>
        </p:nvSpPr>
        <p:spPr bwMode="auto">
          <a:xfrm rot="10800000" flipH="1">
            <a:off x="10967085" y="6356350"/>
            <a:ext cx="386715" cy="386715"/>
          </a:xfrm>
          <a:prstGeom prst="ellipse">
            <a:avLst/>
          </a:prstGeom>
          <a:noFill/>
          <a:ln w="12700">
            <a:solidFill>
              <a:srgbClr val="3E97E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0504D"/>
                </a:solidFill>
              </a14:hiddenFill>
            </a:ext>
          </a:extLst>
        </p:spPr>
        <p:txBody>
          <a:bodyPr rot="0" vert="horz" wrap="square" lIns="91440" tIns="0" rIns="91440" bIns="0" anchor="ctr" anchorCtr="0" upright="1">
            <a:noAutofit/>
          </a:bodyPr>
          <a:lstStyle/>
          <a:p>
            <a:pPr algn="ctr"/>
            <a:endParaRPr lang="sk-SK" sz="1100" dirty="0">
              <a:solidFill>
                <a:srgbClr val="1F252F"/>
              </a:solidFill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BA1122E5-985D-8FB7-8C1D-DEBE59EB6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5810-D61F-4F4C-96B3-FE5BF674D32A}" type="slidenum">
              <a:rPr lang="sk-SK" smtClean="0"/>
              <a:t>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29167736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</TotalTime>
  <Words>1881</Words>
  <Application>Microsoft Office PowerPoint</Application>
  <PresentationFormat>Širokouhlá</PresentationFormat>
  <Paragraphs>216</Paragraphs>
  <Slides>27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27</vt:i4>
      </vt:variant>
    </vt:vector>
  </HeadingPairs>
  <TitlesOfParts>
    <vt:vector size="33" baseType="lpstr">
      <vt:lpstr>Arial</vt:lpstr>
      <vt:lpstr>Calibri</vt:lpstr>
      <vt:lpstr>Calibri Light</vt:lpstr>
      <vt:lpstr>Open Sans</vt:lpstr>
      <vt:lpstr>Open Sans ExtraBold</vt:lpstr>
      <vt:lpstr>Motív Office</vt:lpstr>
      <vt:lpstr>Možnosť dodatkovania zmlúv z dôvodu extrémneho nárastu cien</vt:lpstr>
      <vt:lpstr>Všeobecný pohľad ÚVO na uzatváranie dodatkov</vt:lpstr>
      <vt:lpstr>Všeobecný pohľad ÚVO na uzatváranie dodatkov</vt:lpstr>
      <vt:lpstr>Nepredvídateľnosť</vt:lpstr>
      <vt:lpstr>Valorizačná doložka ex post</vt:lpstr>
      <vt:lpstr>Je rozhodujúci čas predloženia ponuky alebo uzavretia zmluvy?</vt:lpstr>
      <vt:lpstr>Možnosť zámeny tovaru za iný</vt:lpstr>
      <vt:lpstr>Čo sa skúma pri dodatkoch na nepredvídateľnosť</vt:lpstr>
      <vt:lpstr>Všeobecného metodické usmernienie č. 6/2022</vt:lpstr>
      <vt:lpstr>Všeobecného metodické usmernienie č. 6/2022</vt:lpstr>
      <vt:lpstr>Príčinná súvislosť</vt:lpstr>
      <vt:lpstr>Limit dodatkov</vt:lpstr>
      <vt:lpstr>Finančný limit dodatkov</vt:lpstr>
      <vt:lpstr>Čo potrebujem preukázať pri uzavretí dodatku?</vt:lpstr>
      <vt:lpstr>Čo potrebujem preukázať pri uzavretí dodatku?</vt:lpstr>
      <vt:lpstr>Čo potrebujem preukázať pri uzavretí dodatku?</vt:lpstr>
      <vt:lpstr>Čo potrebujem preukázať pri uzavretí dodatku?</vt:lpstr>
      <vt:lpstr>Zmena lehoty plnenia kvôli nepredvídateľným okolnostiam</vt:lpstr>
      <vt:lpstr>Nahradenie niektorých položiek inými</vt:lpstr>
      <vt:lpstr>Čo by mala obsahovať dokumentácia k dodatku</vt:lpstr>
      <vt:lpstr>Čo by mala obsahovať dokumentácia k dodatku</vt:lpstr>
      <vt:lpstr>Čo by mala obsahovať dokumentácia k dodatku</vt:lpstr>
      <vt:lpstr>Čo by mala obsahovať dokumentácia k dodatku</vt:lpstr>
      <vt:lpstr>Je potrebné uvedené podstúpiť aj pri de minimis dodatku?</vt:lpstr>
      <vt:lpstr>Novela zákona o príspevku poskytovanom z EŠIF</vt:lpstr>
      <vt:lpstr>Záznam z webinára</vt:lpstr>
      <vt:lpstr>Ďakujem za pozornosť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Matúš Džuppa</dc:creator>
  <cp:lastModifiedBy>Matúš Džuppa</cp:lastModifiedBy>
  <cp:revision>4</cp:revision>
  <dcterms:created xsi:type="dcterms:W3CDTF">2022-05-30T16:59:22Z</dcterms:created>
  <dcterms:modified xsi:type="dcterms:W3CDTF">2022-06-03T08:48:00Z</dcterms:modified>
</cp:coreProperties>
</file>